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AF5274-F105-4947-B4EF-21B6A4E3B3DD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A917A-5A86-4434-8A93-B4CA8F87A8A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00BB4-F7DB-4E09-A2D6-1B72F3E3B9F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4C40-7B64-4E6E-9DE3-FE5E9BE8644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431B0-DDD6-4C56-A53C-4558A8CBBF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C4C46-889E-4557-8F1C-F2CF2E938E9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CCAF2-E52A-403E-A831-87C0EBFEB9D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9220A-DE67-4FC3-9B47-FF0CE3F386F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F9A9E-CFD5-4183-AA9B-1BCF2974D21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5E3CF-0CB1-48D7-A563-3626B5C6113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63A1C-439C-4E64-A0B7-DC7C7F3AC84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98023-8DA1-4776-88E1-11F7B75E1E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D822DC-82CA-4151-9ED8-5488C18FD5C5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it-IT" b="1">
                <a:latin typeface="Times New Roman" pitchFamily="18" charset="0"/>
              </a:rPr>
              <a:t>Il mercato del lavoro fra Economia e Sociologia</a:t>
            </a:r>
            <a:r>
              <a:rPr lang="it-IT">
                <a:latin typeface="Times New Roman" pitchFamily="18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2800">
                <a:latin typeface="Times New Roman" pitchFamily="18" charset="0"/>
              </a:rPr>
              <a:t>Lezioni</a:t>
            </a:r>
            <a:r>
              <a:rPr lang="it-IT" sz="2800"/>
              <a:t> di Sociologia del lavoro</a:t>
            </a:r>
          </a:p>
          <a:p>
            <a:r>
              <a:rPr lang="it-IT" sz="2800"/>
              <a:t>A. Cortese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/>
              <a:t>SOCIOLOGIA E MERCATO DEL LAVORO</a:t>
            </a:r>
            <a:br>
              <a:rPr lang="it-IT" sz="2800" b="1"/>
            </a:br>
            <a:r>
              <a:rPr lang="it-IT" sz="2400" b="1" u="sng"/>
              <a:t>I principali assunti</a:t>
            </a:r>
            <a:r>
              <a:rPr lang="it-IT" sz="4000" b="1" u="sng"/>
              <a:t/>
            </a:r>
            <a:br>
              <a:rPr lang="it-IT" sz="4000" b="1" u="sng"/>
            </a:br>
            <a:endParaRPr lang="it-IT" sz="4000" b="1" u="sng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it-IT" sz="1800">
                <a:latin typeface="Times New Roman" pitchFamily="18" charset="0"/>
              </a:rPr>
              <a:t>1.La forza lavoro è una </a:t>
            </a:r>
            <a:r>
              <a:rPr lang="it-IT" sz="1800" b="1">
                <a:latin typeface="Times New Roman" pitchFamily="18" charset="0"/>
              </a:rPr>
              <a:t>merce fittizia </a:t>
            </a:r>
            <a:r>
              <a:rPr lang="it-IT" sz="1800">
                <a:latin typeface="Times New Roman" pitchFamily="18" charset="0"/>
              </a:rPr>
              <a:t>(segue)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endParaRPr lang="it-IT" sz="180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>
                <a:latin typeface="Times New Roman" pitchFamily="18" charset="0"/>
              </a:rPr>
              <a:t>1. d   Le modalità di </a:t>
            </a:r>
            <a:r>
              <a:rPr lang="it-IT" sz="2000" b="1">
                <a:latin typeface="Times New Roman" pitchFamily="18" charset="0"/>
              </a:rPr>
              <a:t>compravendita</a:t>
            </a:r>
            <a:r>
              <a:rPr lang="it-IT" sz="2000">
                <a:latin typeface="Times New Roman" pitchFamily="18" charset="0"/>
              </a:rPr>
              <a:t> e </a:t>
            </a:r>
            <a:r>
              <a:rPr lang="it-IT" sz="2000" b="1">
                <a:latin typeface="Times New Roman" pitchFamily="18" charset="0"/>
              </a:rPr>
              <a:t>uso</a:t>
            </a:r>
            <a:r>
              <a:rPr lang="it-IT" sz="2000">
                <a:latin typeface="Times New Roman" pitchFamily="18" charset="0"/>
              </a:rPr>
              <a:t> della forza lavoro differiscono da quelle delle altre merci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Il </a:t>
            </a:r>
            <a:r>
              <a:rPr lang="it-IT" sz="2000" u="sng">
                <a:latin typeface="Times New Roman" pitchFamily="18" charset="0"/>
              </a:rPr>
              <a:t>venditore non si separa mai dalla merce</a:t>
            </a:r>
            <a:r>
              <a:rPr lang="it-IT" sz="2000">
                <a:latin typeface="Times New Roman" pitchFamily="18" charset="0"/>
              </a:rPr>
              <a:t> venduta;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Il </a:t>
            </a:r>
            <a:r>
              <a:rPr lang="it-IT" sz="2000" u="sng">
                <a:latin typeface="Times New Roman" pitchFamily="18" charset="0"/>
              </a:rPr>
              <a:t>contratto </a:t>
            </a:r>
            <a:r>
              <a:rPr lang="it-IT" sz="2000">
                <a:latin typeface="Times New Roman" pitchFamily="18" charset="0"/>
              </a:rPr>
              <a:t>di impiego </a:t>
            </a:r>
            <a:r>
              <a:rPr lang="it-IT" sz="2000" u="sng">
                <a:latin typeface="Times New Roman" pitchFamily="18" charset="0"/>
              </a:rPr>
              <a:t>non garantisce la cooperazione e la produttività</a:t>
            </a:r>
            <a:r>
              <a:rPr lang="it-IT" sz="2000">
                <a:latin typeface="Times New Roman" pitchFamily="18" charset="0"/>
              </a:rPr>
              <a:t> del lavoratore assunto; 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La traduzione della forza lavoro in lavoro presuppone il </a:t>
            </a:r>
            <a:r>
              <a:rPr lang="it-IT" sz="2000" u="sng">
                <a:latin typeface="Times New Roman" pitchFamily="18" charset="0"/>
              </a:rPr>
              <a:t>consenso </a:t>
            </a:r>
            <a:r>
              <a:rPr lang="it-IT" sz="2000">
                <a:latin typeface="Times New Roman" pitchFamily="18" charset="0"/>
              </a:rPr>
              <a:t>e/o il </a:t>
            </a:r>
            <a:r>
              <a:rPr lang="it-IT" sz="2000" u="sng">
                <a:latin typeface="Times New Roman" pitchFamily="18" charset="0"/>
              </a:rPr>
              <a:t>controllo </a:t>
            </a:r>
            <a:r>
              <a:rPr lang="it-IT" sz="2000">
                <a:latin typeface="Times New Roman" pitchFamily="18" charset="0"/>
              </a:rPr>
              <a:t>sul lavoratore;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La relazione fra datore di lavoro e lavoratore non si esaurisce nella fase dello </a:t>
            </a:r>
            <a:r>
              <a:rPr lang="it-IT" sz="2000" u="sng">
                <a:latin typeface="Times New Roman" pitchFamily="18" charset="0"/>
              </a:rPr>
              <a:t>scambio</a:t>
            </a:r>
            <a:r>
              <a:rPr lang="it-IT" sz="2000">
                <a:latin typeface="Times New Roman" pitchFamily="18" charset="0"/>
              </a:rPr>
              <a:t>, ma continua nella fase della </a:t>
            </a:r>
            <a:r>
              <a:rPr lang="it-IT" sz="2000" u="sng">
                <a:latin typeface="Times New Roman" pitchFamily="18" charset="0"/>
              </a:rPr>
              <a:t>produzione</a:t>
            </a:r>
            <a:r>
              <a:rPr lang="it-IT" sz="2000">
                <a:latin typeface="Times New Roman" pitchFamily="18" charset="0"/>
              </a:rPr>
              <a:t> (</a:t>
            </a:r>
            <a:r>
              <a:rPr lang="it-IT" sz="2000" u="sng">
                <a:latin typeface="Times New Roman" pitchFamily="18" charset="0"/>
              </a:rPr>
              <a:t>relazioni sociali di lavoro unitarie</a:t>
            </a:r>
            <a:r>
              <a:rPr lang="it-IT" sz="2000">
                <a:latin typeface="Times New Roman" pitchFamily="18" charset="0"/>
              </a:rPr>
              <a:t> che si configurano come </a:t>
            </a:r>
            <a:r>
              <a:rPr lang="it-IT" sz="2000" u="sng">
                <a:latin typeface="Times New Roman" pitchFamily="18" charset="0"/>
              </a:rPr>
              <a:t>relazioni di potere</a:t>
            </a:r>
            <a:r>
              <a:rPr lang="it-IT" sz="2000">
                <a:latin typeface="Times New Roman" pitchFamily="18" charset="0"/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Le strategie di ricerca di lavoro, le politiche di selezione del personale e le scelte di assunzione sono condizionate dalle </a:t>
            </a:r>
            <a:r>
              <a:rPr lang="it-IT" sz="2000" u="sng">
                <a:latin typeface="Times New Roman" pitchFamily="18" charset="0"/>
              </a:rPr>
              <a:t>aspettative sul comportamento</a:t>
            </a:r>
            <a:r>
              <a:rPr lang="it-IT" sz="2000">
                <a:latin typeface="Times New Roman" pitchFamily="18" charset="0"/>
              </a:rPr>
              <a:t> di imprese e lavoratori nella fase della produzione.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/>
              <a:t>SOCIOLOGIA E MERCATO DEL LAVORO</a:t>
            </a:r>
            <a:br>
              <a:rPr lang="it-IT" sz="2800" b="1"/>
            </a:br>
            <a:r>
              <a:rPr lang="it-IT" sz="2400" b="1" u="sng"/>
              <a:t>I principali assunti</a:t>
            </a:r>
            <a:r>
              <a:rPr lang="it-IT" sz="4000" b="1" u="sng"/>
              <a:t/>
            </a:r>
            <a:br>
              <a:rPr lang="it-IT" sz="4000" b="1" u="sng"/>
            </a:br>
            <a:endParaRPr lang="it-IT" sz="4000" b="1" u="sng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2.  L'incontro fra domanda e offerta di lavoro non è regolato da un libero </a:t>
            </a:r>
            <a:r>
              <a:rPr lang="it-IT" sz="2000" dirty="0" smtClean="0">
                <a:latin typeface="Times New Roman" pitchFamily="18" charset="0"/>
              </a:rPr>
              <a:t>mercato che tende all’equilibrio (pieno impiego), </a:t>
            </a:r>
            <a:r>
              <a:rPr lang="it-IT" sz="2000" dirty="0">
                <a:latin typeface="Times New Roman" pitchFamily="18" charset="0"/>
              </a:rPr>
              <a:t>ma da </a:t>
            </a:r>
            <a:r>
              <a:rPr lang="it-IT" sz="2000" b="1" dirty="0">
                <a:latin typeface="Times New Roman" pitchFamily="18" charset="0"/>
              </a:rPr>
              <a:t>istituzioni sociali</a:t>
            </a:r>
            <a:r>
              <a:rPr lang="it-IT" sz="2000" dirty="0">
                <a:latin typeface="Times New Roman" pitchFamily="18" charset="0"/>
              </a:rPr>
              <a:t> che orientano i comportamenti degli attori (</a:t>
            </a:r>
            <a:r>
              <a:rPr lang="it-IT" sz="2000" b="1" dirty="0">
                <a:latin typeface="Times New Roman" pitchFamily="18" charset="0"/>
              </a:rPr>
              <a:t>pluralità  dei sistemi di regolazione</a:t>
            </a:r>
            <a:r>
              <a:rPr lang="it-IT" sz="2000" dirty="0">
                <a:latin typeface="Times New Roman" pitchFamily="18" charset="0"/>
              </a:rPr>
              <a:t>). 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2.a Il mercato del lavoro non si autoregola, ma è </a:t>
            </a:r>
            <a:r>
              <a:rPr lang="it-IT" sz="2000" b="1" dirty="0">
                <a:latin typeface="Times New Roman" pitchFamily="18" charset="0"/>
              </a:rPr>
              <a:t>strutturalmente</a:t>
            </a:r>
            <a:r>
              <a:rPr lang="it-IT" sz="2000" dirty="0">
                <a:latin typeface="Times New Roman" pitchFamily="18" charset="0"/>
              </a:rPr>
              <a:t> </a:t>
            </a:r>
            <a:r>
              <a:rPr lang="it-IT" sz="2000" b="1" dirty="0">
                <a:latin typeface="Times New Roman" pitchFamily="18" charset="0"/>
              </a:rPr>
              <a:t>squilibrato</a:t>
            </a:r>
            <a:r>
              <a:rPr lang="it-IT" sz="2000" dirty="0">
                <a:latin typeface="Times New Roman" pitchFamily="18" charset="0"/>
              </a:rPr>
              <a:t> (disoccupazione duratura), le variazioni del salario non riescono ad equilibrare domanda e offerta: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le </a:t>
            </a:r>
            <a:r>
              <a:rPr lang="it-IT" sz="2000" b="1" dirty="0">
                <a:latin typeface="Times New Roman" pitchFamily="18" charset="0"/>
              </a:rPr>
              <a:t>motivazioni </a:t>
            </a:r>
            <a:r>
              <a:rPr lang="it-IT" sz="2000" dirty="0">
                <a:latin typeface="Times New Roman" pitchFamily="18" charset="0"/>
              </a:rPr>
              <a:t>degli attori non sono solo pecuniarie;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le scelte degli attori sono orientate da </a:t>
            </a:r>
            <a:r>
              <a:rPr lang="it-IT" sz="2000" b="1" dirty="0">
                <a:latin typeface="Times New Roman" pitchFamily="18" charset="0"/>
              </a:rPr>
              <a:t>norme</a:t>
            </a:r>
            <a:r>
              <a:rPr lang="it-IT" sz="2000" dirty="0">
                <a:latin typeface="Times New Roman" pitchFamily="18" charset="0"/>
              </a:rPr>
              <a:t> condivise e principi di equità che variano nello </a:t>
            </a:r>
            <a:r>
              <a:rPr lang="it-IT" sz="2000" u="sng" dirty="0">
                <a:latin typeface="Times New Roman" pitchFamily="18" charset="0"/>
              </a:rPr>
              <a:t>spazio</a:t>
            </a:r>
            <a:r>
              <a:rPr lang="it-IT" sz="2000" dirty="0">
                <a:latin typeface="Times New Roman" pitchFamily="18" charset="0"/>
              </a:rPr>
              <a:t> e nel </a:t>
            </a:r>
            <a:r>
              <a:rPr lang="it-IT" sz="2000" u="sng" dirty="0">
                <a:latin typeface="Times New Roman" pitchFamily="18" charset="0"/>
              </a:rPr>
              <a:t>tempo</a:t>
            </a:r>
            <a:r>
              <a:rPr lang="it-IT" sz="2000" dirty="0">
                <a:latin typeface="Times New Roman" pitchFamily="18" charset="0"/>
              </a:rPr>
              <a:t> e si modificano nell’interazione: il mercato del lavoro è un</a:t>
            </a:r>
            <a:r>
              <a:rPr lang="it-IT" sz="2000" b="1" dirty="0">
                <a:latin typeface="Times New Roman" pitchFamily="18" charset="0"/>
              </a:rPr>
              <a:t>’istituzione sociale</a:t>
            </a:r>
            <a:r>
              <a:rPr lang="it-IT" sz="2000" dirty="0">
                <a:latin typeface="Times New Roman" pitchFamily="18" charset="0"/>
              </a:rPr>
              <a:t> (</a:t>
            </a:r>
            <a:r>
              <a:rPr lang="it-IT" sz="2000" dirty="0" err="1" smtClean="0">
                <a:latin typeface="Times New Roman" pitchFamily="18" charset="0"/>
              </a:rPr>
              <a:t>Solow</a:t>
            </a:r>
            <a:r>
              <a:rPr lang="it-IT" sz="2000" dirty="0" smtClean="0">
                <a:latin typeface="Times New Roman" pitchFamily="18" charset="0"/>
              </a:rPr>
              <a:t>, spiegazione istituzionalista);</a:t>
            </a: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datori di lavoro e lavoratori possono decidere di mantenere il </a:t>
            </a:r>
            <a:r>
              <a:rPr lang="it-IT" sz="2000" b="1" dirty="0">
                <a:latin typeface="Times New Roman" pitchFamily="18" charset="0"/>
              </a:rPr>
              <a:t>salario</a:t>
            </a:r>
            <a:r>
              <a:rPr lang="it-IT" sz="2000" dirty="0">
                <a:latin typeface="Times New Roman" pitchFamily="18" charset="0"/>
              </a:rPr>
              <a:t> ad un livello </a:t>
            </a:r>
            <a:r>
              <a:rPr lang="it-IT" sz="2000" b="1" dirty="0">
                <a:latin typeface="Times New Roman" pitchFamily="18" charset="0"/>
              </a:rPr>
              <a:t>superiore a quello di equilibrio</a:t>
            </a:r>
            <a:r>
              <a:rPr lang="it-IT" sz="2000" dirty="0">
                <a:latin typeface="Times New Roman" pitchFamily="18" charset="0"/>
              </a:rPr>
              <a:t> sulla base di scelte razionali e utilitaristiche (teoria del salario di efficienza, teoria insider/outsider, </a:t>
            </a:r>
            <a:r>
              <a:rPr lang="it-IT" sz="2000" dirty="0" err="1">
                <a:latin typeface="Times New Roman" pitchFamily="18" charset="0"/>
              </a:rPr>
              <a:t>Solow</a:t>
            </a:r>
            <a:r>
              <a:rPr lang="it-IT" sz="2000" dirty="0" smtClean="0"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it-IT" sz="2000" dirty="0" smtClean="0">
                <a:latin typeface="Times New Roman" pitchFamily="18" charset="0"/>
              </a:rPr>
              <a:t>I meccanismi dell’accumulazione capitalistica (innovazione tecnologica, sfruttamento intensivo ed estensivo della forza lavoro) fanno sì  che le imprese riproducano costantemente lavoratori in esubero, popolazione eccedente  rispetto ai fabbisogni correnti di manodopera (</a:t>
            </a:r>
            <a:r>
              <a:rPr lang="it-IT" sz="2000" b="1" dirty="0" smtClean="0">
                <a:latin typeface="Times New Roman" pitchFamily="18" charset="0"/>
              </a:rPr>
              <a:t>sovrappopolazione relativa</a:t>
            </a:r>
            <a:r>
              <a:rPr lang="it-IT" sz="2000" dirty="0" smtClean="0">
                <a:latin typeface="Times New Roman" pitchFamily="18" charset="0"/>
              </a:rPr>
              <a:t>) che svolge funzioni di </a:t>
            </a:r>
            <a:r>
              <a:rPr lang="it-IT" sz="2000" b="1" dirty="0" smtClean="0">
                <a:latin typeface="Times New Roman" pitchFamily="18" charset="0"/>
              </a:rPr>
              <a:t>esercito </a:t>
            </a:r>
            <a:r>
              <a:rPr lang="it-IT" sz="2000" b="1" dirty="0" smtClean="0">
                <a:latin typeface="Times New Roman" pitchFamily="18" charset="0"/>
              </a:rPr>
              <a:t>industriale </a:t>
            </a:r>
            <a:r>
              <a:rPr lang="it-IT" sz="2000" b="1" dirty="0" smtClean="0">
                <a:latin typeface="Times New Roman" pitchFamily="18" charset="0"/>
              </a:rPr>
              <a:t>riserva </a:t>
            </a:r>
            <a:r>
              <a:rPr lang="it-IT" sz="2000" dirty="0" smtClean="0">
                <a:latin typeface="Times New Roman" pitchFamily="18" charset="0"/>
              </a:rPr>
              <a:t>rispetto agli occupati (</a:t>
            </a:r>
            <a:r>
              <a:rPr lang="it-IT" sz="2000" dirty="0" err="1" smtClean="0">
                <a:latin typeface="Times New Roman" pitchFamily="18" charset="0"/>
              </a:rPr>
              <a:t>Marx</a:t>
            </a:r>
            <a:r>
              <a:rPr lang="it-IT" sz="2000" dirty="0" smtClean="0">
                <a:latin typeface="Times New Roman" pitchFamily="18" charset="0"/>
              </a:rPr>
              <a:t>, paradigma </a:t>
            </a:r>
            <a:r>
              <a:rPr lang="it-IT" sz="2000" dirty="0" err="1" smtClean="0">
                <a:latin typeface="Times New Roman" pitchFamily="18" charset="0"/>
              </a:rPr>
              <a:t>domandista</a:t>
            </a:r>
            <a:r>
              <a:rPr lang="it-IT" sz="2000" dirty="0" smtClean="0">
                <a:latin typeface="Times New Roman" pitchFamily="18" charset="0"/>
              </a:rPr>
              <a:t>, spiegazione strutturalista).</a:t>
            </a:r>
            <a:endParaRPr lang="it-IT" sz="2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r>
              <a:rPr lang="it-IT" sz="2800" b="1" dirty="0"/>
              <a:t>SOCIOLOGIA E MERCATO DEL LAVORO</a:t>
            </a:r>
            <a:br>
              <a:rPr lang="it-IT" sz="2800" b="1" dirty="0"/>
            </a:br>
            <a:r>
              <a:rPr lang="it-IT" sz="2400" b="1" u="sng" dirty="0"/>
              <a:t>I principali assunti</a:t>
            </a:r>
            <a:r>
              <a:rPr lang="it-IT" sz="4000" b="1" u="sng" dirty="0"/>
              <a:t/>
            </a:r>
            <a:br>
              <a:rPr lang="it-IT" sz="4000" b="1" u="sng" dirty="0"/>
            </a:br>
            <a:endParaRPr lang="it-IT" sz="4000" b="1" u="sng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9144000" cy="542928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2.</a:t>
            </a:r>
            <a:r>
              <a:rPr lang="it-IT" sz="2000" b="1" dirty="0">
                <a:latin typeface="Times New Roman" pitchFamily="18" charset="0"/>
              </a:rPr>
              <a:t> Pluralità  dei sistemi di regolazione </a:t>
            </a:r>
            <a:r>
              <a:rPr lang="it-IT" sz="2000" dirty="0">
                <a:latin typeface="Times New Roman" pitchFamily="18" charset="0"/>
              </a:rPr>
              <a:t>(segue)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 dirty="0">
                <a:latin typeface="Times New Roman" pitchFamily="18" charset="0"/>
              </a:rPr>
              <a:t>2.b</a:t>
            </a:r>
            <a:r>
              <a:rPr lang="it-IT" sz="2400" b="1" dirty="0">
                <a:latin typeface="Times New Roman" pitchFamily="18" charset="0"/>
              </a:rPr>
              <a:t> </a:t>
            </a:r>
            <a:r>
              <a:rPr lang="it-IT" sz="2400" dirty="0">
                <a:latin typeface="Times New Roman" pitchFamily="18" charset="0"/>
              </a:rPr>
              <a:t>Le relazioni fra compratori e venditori di forza lavoro </a:t>
            </a:r>
            <a:r>
              <a:rPr lang="it-IT" sz="2400" dirty="0" smtClean="0">
                <a:latin typeface="Times New Roman" pitchFamily="18" charset="0"/>
              </a:rPr>
              <a:t>non si svolgono su un piano di parità, ma si configurano come </a:t>
            </a:r>
            <a:r>
              <a:rPr lang="it-IT" sz="2400" b="1" dirty="0" smtClean="0">
                <a:latin typeface="Times New Roman" pitchFamily="18" charset="0"/>
              </a:rPr>
              <a:t>relazioni di potere  </a:t>
            </a:r>
            <a:r>
              <a:rPr lang="it-IT" sz="2400" dirty="0">
                <a:latin typeface="Times New Roman" pitchFamily="18" charset="0"/>
              </a:rPr>
              <a:t>strutturalmente </a:t>
            </a:r>
            <a:r>
              <a:rPr lang="it-IT" sz="2400" b="1" dirty="0" smtClean="0">
                <a:latin typeface="Times New Roman" pitchFamily="18" charset="0"/>
              </a:rPr>
              <a:t>asimmetriche</a:t>
            </a:r>
            <a:r>
              <a:rPr lang="it-IT" sz="2400" b="1" dirty="0" smtClean="0">
                <a:latin typeface="Times New Roman" pitchFamily="18" charset="0"/>
              </a:rPr>
              <a:t>;</a:t>
            </a:r>
            <a:r>
              <a:rPr lang="it-IT" sz="2400" dirty="0" smtClean="0">
                <a:latin typeface="Times New Roman" pitchFamily="18" charset="0"/>
              </a:rPr>
              <a:t> i datori di lavoro esercitano il loro dominio sui lavoratori</a:t>
            </a:r>
            <a:r>
              <a:rPr lang="it-IT" sz="2400" b="1" dirty="0" smtClean="0">
                <a:latin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</a:rPr>
              <a:t>attraverso </a:t>
            </a:r>
            <a:r>
              <a:rPr lang="it-IT" sz="2400" dirty="0" smtClean="0">
                <a:latin typeface="Times New Roman" pitchFamily="18" charset="0"/>
              </a:rPr>
              <a:t>due </a:t>
            </a:r>
            <a:r>
              <a:rPr lang="it-IT" sz="2400" dirty="0" smtClean="0">
                <a:latin typeface="Times New Roman" pitchFamily="18" charset="0"/>
              </a:rPr>
              <a:t>meccanismi:</a:t>
            </a:r>
            <a:endParaRPr lang="it-IT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 b="1" dirty="0" smtClean="0">
                <a:latin typeface="Times New Roman" pitchFamily="18" charset="0"/>
              </a:rPr>
              <a:t>    - </a:t>
            </a:r>
            <a:r>
              <a:rPr lang="it-IT" sz="2400" dirty="0" smtClean="0">
                <a:latin typeface="Times New Roman" pitchFamily="18" charset="0"/>
              </a:rPr>
              <a:t>Creazione di sovrappopolazione relativa che svolge funzioni di </a:t>
            </a:r>
            <a:r>
              <a:rPr lang="it-IT" sz="2400" b="1" dirty="0" smtClean="0">
                <a:latin typeface="Times New Roman" pitchFamily="18" charset="0"/>
              </a:rPr>
              <a:t>esercito industriale di riserva: </a:t>
            </a:r>
            <a:r>
              <a:rPr lang="it-IT" sz="2400" dirty="0" smtClean="0">
                <a:latin typeface="Times New Roman" pitchFamily="18" charset="0"/>
              </a:rPr>
              <a:t>garantisce disciplina al lavoro e nel lavoro, frena le rivendicazioni degli occupati relative al salario e alle condizioni di impiego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 dirty="0" smtClean="0">
                <a:latin typeface="Times New Roman" pitchFamily="18" charset="0"/>
              </a:rPr>
              <a:t>    - Creazione di forza lavoro libera, separazione dei lavoratori dai mezzi di produzione (accumulazione originaria, accumulazione allargata del capitale): </a:t>
            </a:r>
            <a:r>
              <a:rPr lang="it-IT" sz="2400" dirty="0" smtClean="0">
                <a:latin typeface="Times New Roman" pitchFamily="18" charset="0"/>
              </a:rPr>
              <a:t>i </a:t>
            </a:r>
            <a:r>
              <a:rPr lang="it-IT" sz="2400" dirty="0">
                <a:latin typeface="Times New Roman" pitchFamily="18" charset="0"/>
              </a:rPr>
              <a:t>lavoratori</a:t>
            </a:r>
            <a:r>
              <a:rPr lang="it-IT" sz="2400" b="1" dirty="0">
                <a:latin typeface="Times New Roman" pitchFamily="18" charset="0"/>
              </a:rPr>
              <a:t> liberi</a:t>
            </a:r>
            <a:r>
              <a:rPr lang="it-IT" sz="2400" dirty="0">
                <a:latin typeface="Times New Roman" pitchFamily="18" charset="0"/>
              </a:rPr>
              <a:t> (senza tutele e privi di risorse economiche) sono </a:t>
            </a:r>
            <a:r>
              <a:rPr lang="it-IT" sz="2400" b="1" dirty="0">
                <a:latin typeface="Times New Roman" pitchFamily="18" charset="0"/>
              </a:rPr>
              <a:t>costretti </a:t>
            </a:r>
            <a:r>
              <a:rPr lang="it-IT" sz="2400" dirty="0">
                <a:latin typeface="Times New Roman" pitchFamily="18" charset="0"/>
              </a:rPr>
              <a:t>a vendere la loro forza </a:t>
            </a:r>
            <a:r>
              <a:rPr lang="it-IT" sz="2400" dirty="0" smtClean="0">
                <a:latin typeface="Times New Roman" pitchFamily="18" charset="0"/>
              </a:rPr>
              <a:t>lavoro.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 dirty="0" smtClean="0">
                <a:latin typeface="Times New Roman" pitchFamily="18" charset="0"/>
              </a:rPr>
              <a:t>     (</a:t>
            </a:r>
            <a:r>
              <a:rPr lang="it-IT" sz="2400" dirty="0" err="1">
                <a:latin typeface="Times New Roman" pitchFamily="18" charset="0"/>
              </a:rPr>
              <a:t>Marx</a:t>
            </a:r>
            <a:r>
              <a:rPr lang="it-IT" sz="2400" dirty="0" smtClean="0">
                <a:latin typeface="Times New Roman" pitchFamily="18" charset="0"/>
              </a:rPr>
              <a:t>)</a:t>
            </a:r>
            <a:endParaRPr lang="it-IT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it-IT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SOCIOLOGIA E MERCATO DEL LAVORO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400" b="1" u="sng" dirty="0" smtClean="0"/>
              <a:t>I principali assunti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it-IT" sz="2000" dirty="0" smtClean="0">
                <a:latin typeface="Times New Roman" pitchFamily="18" charset="0"/>
              </a:rPr>
              <a:t>2.</a:t>
            </a:r>
            <a:r>
              <a:rPr lang="it-IT" sz="2000" b="1" dirty="0" smtClean="0">
                <a:latin typeface="Times New Roman" pitchFamily="18" charset="0"/>
              </a:rPr>
              <a:t> Pluralità  dei sistemi di regolazione </a:t>
            </a:r>
            <a:r>
              <a:rPr lang="it-IT" sz="2000" dirty="0" smtClean="0">
                <a:latin typeface="Times New Roman" pitchFamily="18" charset="0"/>
              </a:rPr>
              <a:t>(segue)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dirty="0" smtClean="0">
                <a:latin typeface="Times New Roman" pitchFamily="18" charset="0"/>
              </a:rPr>
              <a:t>2.c </a:t>
            </a:r>
            <a:r>
              <a:rPr lang="it-IT" dirty="0" smtClean="0">
                <a:latin typeface="Times New Roman" pitchFamily="18" charset="0"/>
              </a:rPr>
              <a:t>Il mercato non è atomistico: gli attori sono inseriti in </a:t>
            </a:r>
            <a:r>
              <a:rPr lang="it-IT" b="1" dirty="0" smtClean="0">
                <a:latin typeface="Times New Roman" pitchFamily="18" charset="0"/>
              </a:rPr>
              <a:t>reti sociali</a:t>
            </a:r>
            <a:r>
              <a:rPr lang="it-IT" dirty="0" smtClean="0">
                <a:latin typeface="Times New Roman" pitchFamily="18" charset="0"/>
              </a:rPr>
              <a:t> che </a:t>
            </a:r>
            <a:endParaRPr lang="it-IT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dirty="0" smtClean="0">
                <a:latin typeface="Times New Roman" pitchFamily="18" charset="0"/>
              </a:rPr>
              <a:t>   -garantiscono </a:t>
            </a:r>
            <a:r>
              <a:rPr lang="it-IT" dirty="0" smtClean="0">
                <a:latin typeface="Times New Roman" pitchFamily="18" charset="0"/>
              </a:rPr>
              <a:t>risorse (informazione, </a:t>
            </a:r>
            <a:r>
              <a:rPr lang="it-IT" i="1" dirty="0" err="1" smtClean="0">
                <a:latin typeface="Times New Roman" pitchFamily="18" charset="0"/>
              </a:rPr>
              <a:t>influence</a:t>
            </a:r>
            <a:r>
              <a:rPr lang="it-IT" dirty="0" smtClean="0">
                <a:latin typeface="Times New Roman" pitchFamily="18" charset="0"/>
              </a:rPr>
              <a:t>, rapporti </a:t>
            </a:r>
            <a:r>
              <a:rPr lang="it-IT" dirty="0" smtClean="0">
                <a:latin typeface="Times New Roman" pitchFamily="18" charset="0"/>
              </a:rPr>
              <a:t>fiduciari)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dirty="0" smtClean="0">
                <a:latin typeface="Times New Roman" pitchFamily="18" charset="0"/>
              </a:rPr>
              <a:t>   -favoriscono </a:t>
            </a:r>
            <a:r>
              <a:rPr lang="it-IT" dirty="0" smtClean="0">
                <a:latin typeface="Times New Roman" pitchFamily="18" charset="0"/>
              </a:rPr>
              <a:t>l’incontro fra domanda e offerta </a:t>
            </a:r>
            <a:endParaRPr lang="it-IT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dirty="0" smtClean="0">
                <a:latin typeface="Times New Roman" pitchFamily="18" charset="0"/>
              </a:rPr>
              <a:t>  - </a:t>
            </a:r>
            <a:r>
              <a:rPr lang="it-IT" dirty="0" smtClean="0">
                <a:latin typeface="Times New Roman" pitchFamily="18" charset="0"/>
              </a:rPr>
              <a:t>abbassano i costi di </a:t>
            </a:r>
            <a:r>
              <a:rPr lang="it-IT" dirty="0" smtClean="0">
                <a:latin typeface="Times New Roman" pitchFamily="18" charset="0"/>
              </a:rPr>
              <a:t>transazione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dirty="0" smtClean="0">
                <a:latin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</a:rPr>
              <a:t>(</a:t>
            </a:r>
            <a:r>
              <a:rPr lang="it-IT" dirty="0" err="1" smtClean="0">
                <a:latin typeface="Times New Roman" pitchFamily="18" charset="0"/>
              </a:rPr>
              <a:t>Granovetter</a:t>
            </a:r>
            <a:r>
              <a:rPr lang="it-IT" dirty="0" smtClean="0">
                <a:latin typeface="Times New Roman" pitchFamily="18" charset="0"/>
              </a:rPr>
              <a:t>).</a:t>
            </a:r>
            <a:endParaRPr lang="it-IT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>
                <a:latin typeface="Times New Roman" pitchFamily="18" charset="0"/>
              </a:rPr>
              <a:t>SOCIOLOGIA E MERCATO DEL LAVORO</a:t>
            </a:r>
            <a:br>
              <a:rPr lang="it-IT" sz="2800" b="1">
                <a:latin typeface="Times New Roman" pitchFamily="18" charset="0"/>
              </a:rPr>
            </a:br>
            <a:r>
              <a:rPr lang="it-IT" sz="2400" b="1" u="sng">
                <a:latin typeface="Times New Roman" pitchFamily="18" charset="0"/>
              </a:rPr>
              <a:t>I principali assunti</a:t>
            </a:r>
            <a:r>
              <a:rPr lang="it-IT" sz="4000" b="1" u="sng">
                <a:latin typeface="Times New Roman" pitchFamily="18" charset="0"/>
              </a:rPr>
              <a:t/>
            </a:r>
            <a:br>
              <a:rPr lang="it-IT" sz="4000" b="1" u="sng">
                <a:latin typeface="Times New Roman" pitchFamily="18" charset="0"/>
              </a:rPr>
            </a:br>
            <a:endParaRPr lang="it-IT" sz="4000" b="1" u="sng">
              <a:latin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362950" cy="50736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t-IT" sz="2000">
                <a:latin typeface="Times New Roman" pitchFamily="18" charset="0"/>
              </a:rPr>
              <a:t>2.</a:t>
            </a:r>
            <a:r>
              <a:rPr lang="it-IT" sz="2000" b="1">
                <a:latin typeface="Times New Roman" pitchFamily="18" charset="0"/>
              </a:rPr>
              <a:t> Pluralità  dei sistemi di regolazione </a:t>
            </a:r>
            <a:r>
              <a:rPr lang="it-IT" sz="2000">
                <a:latin typeface="Times New Roman" pitchFamily="18" charset="0"/>
              </a:rPr>
              <a:t>(segue) 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>
                <a:latin typeface="Times New Roman" pitchFamily="18" charset="0"/>
              </a:rPr>
              <a:t>2.d Struttura e strategie delle </a:t>
            </a:r>
            <a:r>
              <a:rPr lang="it-IT" sz="2400" b="1">
                <a:latin typeface="Times New Roman" pitchFamily="18" charset="0"/>
              </a:rPr>
              <a:t>famiglie </a:t>
            </a:r>
            <a:r>
              <a:rPr lang="it-IT" sz="2400">
                <a:latin typeface="Times New Roman" pitchFamily="18" charset="0"/>
              </a:rPr>
              <a:t>condizionano</a:t>
            </a:r>
            <a:r>
              <a:rPr lang="it-IT" sz="2400" b="1">
                <a:latin typeface="Times New Roman" pitchFamily="18" charset="0"/>
              </a:rPr>
              <a:t> </a:t>
            </a:r>
            <a:r>
              <a:rPr lang="it-IT" sz="2400">
                <a:latin typeface="Times New Roman" pitchFamily="18" charset="0"/>
              </a:rPr>
              <a:t>la formazione dell'offerta di lavoro e l’incontro con la domanda:</a:t>
            </a:r>
          </a:p>
          <a:p>
            <a:pPr>
              <a:lnSpc>
                <a:spcPct val="80000"/>
              </a:lnSpc>
            </a:pPr>
            <a:r>
              <a:rPr lang="it-IT" sz="2400">
                <a:latin typeface="Times New Roman" pitchFamily="18" charset="0"/>
              </a:rPr>
              <a:t>La </a:t>
            </a:r>
            <a:r>
              <a:rPr lang="it-IT" sz="2400" u="sng">
                <a:latin typeface="Times New Roman" pitchFamily="18" charset="0"/>
              </a:rPr>
              <a:t>divisione dei ruoli familiari</a:t>
            </a:r>
            <a:r>
              <a:rPr lang="it-IT" sz="2400">
                <a:latin typeface="Times New Roman" pitchFamily="18" charset="0"/>
              </a:rPr>
              <a:t> per genere ed età scandisce i </a:t>
            </a:r>
            <a:r>
              <a:rPr lang="it-IT" sz="2400" u="sng">
                <a:latin typeface="Times New Roman" pitchFamily="18" charset="0"/>
              </a:rPr>
              <a:t>tempi di accesso al mercato</a:t>
            </a:r>
            <a:r>
              <a:rPr lang="it-IT" sz="2400">
                <a:latin typeface="Times New Roman" pitchFamily="18" charset="0"/>
              </a:rPr>
              <a:t> del lavoro dei membri della famiglia e ne definisce le caratteristiche di </a:t>
            </a:r>
            <a:r>
              <a:rPr lang="it-IT" sz="2400" u="sng">
                <a:latin typeface="Times New Roman" pitchFamily="18" charset="0"/>
              </a:rPr>
              <a:t>flessibilità/rigidità</a:t>
            </a:r>
            <a:r>
              <a:rPr lang="it-IT" sz="2400">
                <a:latin typeface="Times New Roman" pitchFamily="18" charset="0"/>
              </a:rPr>
              <a:t>; funziona, pertanto, come fattore di segmentazione dell'offerta (Paci, Bagnasco);</a:t>
            </a:r>
            <a:endParaRPr lang="it-IT" sz="2400" u="sng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400" u="sng">
                <a:latin typeface="Times New Roman" pitchFamily="18" charset="0"/>
              </a:rPr>
              <a:t>Redistribuendo beni e servizi</a:t>
            </a:r>
            <a:r>
              <a:rPr lang="it-IT" sz="2400">
                <a:latin typeface="Times New Roman" pitchFamily="18" charset="0"/>
              </a:rPr>
              <a:t> al proprio interno secondo il principio della </a:t>
            </a:r>
            <a:r>
              <a:rPr lang="it-IT" sz="2400" u="sng">
                <a:latin typeface="Times New Roman" pitchFamily="18" charset="0"/>
              </a:rPr>
              <a:t>reciprocità</a:t>
            </a:r>
            <a:r>
              <a:rPr lang="it-IT" sz="2400">
                <a:latin typeface="Times New Roman" pitchFamily="18" charset="0"/>
              </a:rPr>
              <a:t>, la famiglia allenta le cogenze economiche che favoriscono la mercificazione del lavoro e amplia gli spazi discrezionali dell'attore economico, stabilendo i presupposti per la costruzione di </a:t>
            </a:r>
            <a:r>
              <a:rPr lang="it-IT" sz="2400" u="sng">
                <a:latin typeface="Times New Roman" pitchFamily="18" charset="0"/>
              </a:rPr>
              <a:t>strategie</a:t>
            </a:r>
            <a:r>
              <a:rPr lang="it-IT" sz="2400">
                <a:latin typeface="Times New Roman" pitchFamily="18" charset="0"/>
              </a:rPr>
              <a:t> </a:t>
            </a:r>
            <a:r>
              <a:rPr lang="it-IT" sz="2400" u="sng">
                <a:latin typeface="Times New Roman" pitchFamily="18" charset="0"/>
              </a:rPr>
              <a:t>lavorative individuali e familiari</a:t>
            </a:r>
            <a:r>
              <a:rPr lang="it-IT" sz="24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138237"/>
          </a:xfrm>
        </p:spPr>
        <p:txBody>
          <a:bodyPr/>
          <a:lstStyle/>
          <a:p>
            <a:r>
              <a:rPr lang="it-IT" sz="2800" b="1"/>
              <a:t>SOCIOLOGIA E MERCATO DEL LAVORO</a:t>
            </a:r>
            <a:br>
              <a:rPr lang="it-IT" sz="2800" b="1"/>
            </a:br>
            <a:r>
              <a:rPr lang="it-IT" sz="2400" b="1" u="sng"/>
              <a:t>I principali assunti</a:t>
            </a:r>
            <a:r>
              <a:rPr lang="it-IT" sz="4000" b="1" u="sng"/>
              <a:t/>
            </a:r>
            <a:br>
              <a:rPr lang="it-IT" sz="4000" b="1" u="sng"/>
            </a:br>
            <a:endParaRPr lang="it-IT" sz="4000" b="1" u="sng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2"/>
            <a:ext cx="9144000" cy="580548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t-IT" sz="1600" dirty="0">
                <a:latin typeface="Times New Roman" pitchFamily="18" charset="0"/>
              </a:rPr>
              <a:t>2.</a:t>
            </a:r>
            <a:r>
              <a:rPr lang="it-IT" sz="1600" b="1" dirty="0">
                <a:latin typeface="Times New Roman" pitchFamily="18" charset="0"/>
              </a:rPr>
              <a:t> Pluralità  dei sistemi di regolazione </a:t>
            </a:r>
            <a:r>
              <a:rPr lang="it-IT" sz="1600" dirty="0">
                <a:latin typeface="Times New Roman" pitchFamily="18" charset="0"/>
              </a:rPr>
              <a:t>(segue)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it-IT" sz="16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2.e Lo </a:t>
            </a:r>
            <a:r>
              <a:rPr lang="it-IT" sz="2000" b="1" dirty="0">
                <a:latin typeface="Times New Roman" pitchFamily="18" charset="0"/>
              </a:rPr>
              <a:t>Stato </a:t>
            </a:r>
            <a:r>
              <a:rPr lang="it-IT" sz="2000" dirty="0">
                <a:latin typeface="Times New Roman" pitchFamily="18" charset="0"/>
              </a:rPr>
              <a:t>regola direttamente (diritto del lavoro, politiche del lavoro) e indirettamente (politiche di welfare, politiche economiche) l’allocazione e l’uso della forza lavoro, modificando: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</a:t>
            </a:r>
            <a:r>
              <a:rPr lang="it-IT" sz="2000" b="1" dirty="0">
                <a:latin typeface="Times New Roman" pitchFamily="18" charset="0"/>
              </a:rPr>
              <a:t>relazione asimmetrica</a:t>
            </a:r>
            <a:r>
              <a:rPr lang="it-IT" sz="2000" dirty="0">
                <a:latin typeface="Times New Roman" pitchFamily="18" charset="0"/>
              </a:rPr>
              <a:t> fra datori di lavoro e lavoratori attraverso le politiche sociali e i sistemi di tutela del lavoratore che limitano il processo di mercificazione del lavoro;</a:t>
            </a:r>
          </a:p>
          <a:p>
            <a:pPr>
              <a:lnSpc>
                <a:spcPct val="80000"/>
              </a:lnSpc>
            </a:pPr>
            <a:r>
              <a:rPr lang="it-IT" sz="2000" b="1" dirty="0">
                <a:latin typeface="Times New Roman" pitchFamily="18" charset="0"/>
              </a:rPr>
              <a:t>il volume e le caratteristiche della domanda di lavoro </a:t>
            </a:r>
            <a:r>
              <a:rPr lang="it-IT" sz="2000" dirty="0">
                <a:latin typeface="Times New Roman" pitchFamily="18" charset="0"/>
              </a:rPr>
              <a:t>attraverso l’offerta di servizi pubblici, le politiche economiche anticicliche e di promozione dello sviluppo, le politiche attive per l’occupazione;</a:t>
            </a:r>
          </a:p>
          <a:p>
            <a:pPr>
              <a:lnSpc>
                <a:spcPct val="80000"/>
              </a:lnSpc>
            </a:pPr>
            <a:r>
              <a:rPr lang="it-IT" sz="2000" b="1" dirty="0">
                <a:latin typeface="Times New Roman" pitchFamily="18" charset="0"/>
              </a:rPr>
              <a:t>il volume e le caratteristiche dell'offerta di lavoro</a:t>
            </a:r>
            <a:r>
              <a:rPr lang="it-IT" sz="2000" dirty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La fissazione di soglie d'età per l'obbligo scolastico e per il pensionamento definisce il volume del </a:t>
            </a:r>
            <a:r>
              <a:rPr lang="it-IT" sz="2000" u="sng" dirty="0">
                <a:latin typeface="Times New Roman" pitchFamily="18" charset="0"/>
              </a:rPr>
              <a:t>serbatoio potenziale di offerta,</a:t>
            </a: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Le politiche di assistenza sociale creano "</a:t>
            </a:r>
            <a:r>
              <a:rPr lang="it-IT" sz="2000" u="sng" dirty="0">
                <a:latin typeface="Times New Roman" pitchFamily="18" charset="0"/>
              </a:rPr>
              <a:t>bacini di raccolta di forza lavoro"</a:t>
            </a:r>
            <a:r>
              <a:rPr lang="it-IT" sz="2000" dirty="0">
                <a:latin typeface="Times New Roman" pitchFamily="18" charset="0"/>
              </a:rPr>
              <a:t> (Offe) fuori mercato (inattivi) che riducono il volume e il flusso di offerta;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L'offerta di servizi sociali alle persone e il potenziamento del sistema scolastico possono favorire </a:t>
            </a:r>
            <a:r>
              <a:rPr lang="it-IT" sz="2000" u="sng" dirty="0">
                <a:latin typeface="Times New Roman" pitchFamily="18" charset="0"/>
              </a:rPr>
              <a:t>l'esplicitazione dell'offerta femminile</a:t>
            </a:r>
            <a:r>
              <a:rPr lang="it-IT" sz="2000" dirty="0">
                <a:latin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Politiche di garanzia del reddito e di innalzamento dei livelli di istruzione possono indurre </a:t>
            </a:r>
            <a:r>
              <a:rPr lang="it-IT" sz="2000" u="sng" dirty="0">
                <a:latin typeface="Times New Roman" pitchFamily="18" charset="0"/>
              </a:rPr>
              <a:t>rigidità del'offerta </a:t>
            </a:r>
            <a:r>
              <a:rPr lang="it-IT" sz="2000" dirty="0">
                <a:latin typeface="Times New Roman" pitchFamily="18" charset="0"/>
              </a:rPr>
              <a:t>e </a:t>
            </a:r>
            <a:r>
              <a:rPr lang="it-IT" sz="2000" u="sng" dirty="0">
                <a:latin typeface="Times New Roman" pitchFamily="18" charset="0"/>
              </a:rPr>
              <a:t>segmentazione del mercato del lavoro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r>
              <a:rPr lang="it-IT" sz="2800" b="1" dirty="0"/>
              <a:t>SOCIOLOGIA E MERCATO DEL LAVORO</a:t>
            </a:r>
            <a:br>
              <a:rPr lang="it-IT" sz="2800" b="1" dirty="0"/>
            </a:br>
            <a:r>
              <a:rPr lang="it-IT" sz="2400" b="1" u="sng" dirty="0"/>
              <a:t>I principali assunti</a:t>
            </a:r>
            <a:r>
              <a:rPr lang="it-IT" sz="4000" b="1" u="sng" dirty="0"/>
              <a:t/>
            </a:r>
            <a:br>
              <a:rPr lang="it-IT" sz="4000" b="1" u="sng" dirty="0"/>
            </a:br>
            <a:endParaRPr lang="it-IT" sz="4000" b="1" u="sng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AutoNum type="arabicPeriod" startAt="3"/>
            </a:pPr>
            <a:r>
              <a:rPr lang="it-IT" sz="2000" dirty="0">
                <a:latin typeface="Times New Roman" pitchFamily="18" charset="0"/>
              </a:rPr>
              <a:t>La formazione e la riproduzione del mercato del lavoro sono problematiche: il mercato non controlla le condizioni della sua attivazione ed efficacia, </a:t>
            </a:r>
            <a:r>
              <a:rPr lang="it-IT" sz="2000" b="1" dirty="0">
                <a:latin typeface="Times New Roman" pitchFamily="18" charset="0"/>
              </a:rPr>
              <a:t>il mercato del lavoro è costruito socialmente.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3.a Le argomentazioni </a:t>
            </a:r>
            <a:r>
              <a:rPr lang="it-IT" sz="2000" b="1" dirty="0">
                <a:latin typeface="Times New Roman" pitchFamily="18" charset="0"/>
              </a:rPr>
              <a:t>storico-antropologiche</a:t>
            </a:r>
            <a:r>
              <a:rPr lang="it-IT" sz="2000" dirty="0">
                <a:latin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regolazione di mercato dei processi di allocazione ed uso della forza lavoro rappresenta un'</a:t>
            </a:r>
            <a:r>
              <a:rPr lang="it-IT" sz="2000" u="sng" dirty="0">
                <a:latin typeface="Times New Roman" pitchFamily="18" charset="0"/>
              </a:rPr>
              <a:t>eccezione</a:t>
            </a:r>
            <a:r>
              <a:rPr lang="it-IT" sz="2000" dirty="0">
                <a:latin typeface="Times New Roman" pitchFamily="18" charset="0"/>
              </a:rPr>
              <a:t> nella storia dei sistemi economici, </a:t>
            </a:r>
            <a:r>
              <a:rPr lang="it-IT" sz="2000" u="sng" dirty="0">
                <a:latin typeface="Times New Roman" pitchFamily="18" charset="0"/>
              </a:rPr>
              <a:t>una caratteristica peculiare del sistema capitalistico e della società di mercato</a:t>
            </a:r>
            <a:r>
              <a:rPr lang="it-IT" sz="2000" dirty="0">
                <a:latin typeface="Times New Roman" pitchFamily="18" charset="0"/>
              </a:rPr>
              <a:t> (</a:t>
            </a:r>
            <a:r>
              <a:rPr lang="it-IT" sz="2000" dirty="0" err="1">
                <a:latin typeface="Times New Roman" pitchFamily="18" charset="0"/>
              </a:rPr>
              <a:t>Polanyi</a:t>
            </a:r>
            <a:r>
              <a:rPr lang="it-IT" sz="2000" dirty="0">
                <a:latin typeface="Times New Roman" pitchFamily="18" charset="0"/>
              </a:rPr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nascita del mercato del lavoro storicamente si è realizzata in seguito alla </a:t>
            </a:r>
            <a:r>
              <a:rPr lang="it-IT" sz="2000" u="sng" dirty="0">
                <a:latin typeface="Times New Roman" pitchFamily="18" charset="0"/>
              </a:rPr>
              <a:t>rottura traumatica dell'ordine sociale e dell'ordine economico della società preindustriale</a:t>
            </a:r>
            <a:r>
              <a:rPr lang="it-IT" sz="2000" dirty="0">
                <a:latin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</a:t>
            </a:r>
            <a:r>
              <a:rPr lang="it-IT" sz="2000" dirty="0" err="1">
                <a:latin typeface="Times New Roman" pitchFamily="18" charset="0"/>
              </a:rPr>
              <a:t>-</a:t>
            </a:r>
            <a:r>
              <a:rPr lang="it-IT" sz="2000" dirty="0" err="1" smtClean="0">
                <a:latin typeface="Times New Roman" pitchFamily="18" charset="0"/>
              </a:rPr>
              <a:t>Marx</a:t>
            </a:r>
            <a:r>
              <a:rPr lang="it-IT" sz="2000" dirty="0" smtClean="0">
                <a:latin typeface="Times New Roman" pitchFamily="18" charset="0"/>
              </a:rPr>
              <a:t>: </a:t>
            </a:r>
            <a:r>
              <a:rPr lang="it-IT" sz="2000" dirty="0">
                <a:latin typeface="Times New Roman" pitchFamily="18" charset="0"/>
              </a:rPr>
              <a:t>i metodi "idilliaci" </a:t>
            </a:r>
            <a:r>
              <a:rPr lang="it-IT" sz="2000" u="sng" dirty="0">
                <a:latin typeface="Times New Roman" pitchFamily="18" charset="0"/>
              </a:rPr>
              <a:t>dell'accumulazione originaria</a:t>
            </a:r>
            <a:r>
              <a:rPr lang="it-IT" sz="2000" dirty="0">
                <a:latin typeface="Times New Roman" pitchFamily="18" charset="0"/>
              </a:rPr>
              <a:t> e la pauperizzazione dei contadini inglesi;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</a:t>
            </a:r>
            <a:r>
              <a:rPr lang="it-IT" sz="2000" dirty="0" err="1">
                <a:latin typeface="Times New Roman" pitchFamily="18" charset="0"/>
              </a:rPr>
              <a:t>-Polanyi</a:t>
            </a:r>
            <a:r>
              <a:rPr lang="it-IT" sz="2000" dirty="0">
                <a:latin typeface="Times New Roman" pitchFamily="18" charset="0"/>
              </a:rPr>
              <a:t>: il sistema di </a:t>
            </a:r>
            <a:r>
              <a:rPr lang="it-IT" sz="2000" dirty="0" err="1">
                <a:latin typeface="Times New Roman" pitchFamily="18" charset="0"/>
              </a:rPr>
              <a:t>Speenhamland</a:t>
            </a:r>
            <a:r>
              <a:rPr lang="it-IT" sz="2000" dirty="0">
                <a:latin typeface="Times New Roman" pitchFamily="18" charset="0"/>
              </a:rPr>
              <a:t> e la </a:t>
            </a:r>
            <a:r>
              <a:rPr lang="it-IT" sz="2000" u="sng" dirty="0">
                <a:latin typeface="Times New Roman" pitchFamily="18" charset="0"/>
              </a:rPr>
              <a:t>catastrofe culturale</a:t>
            </a:r>
            <a:r>
              <a:rPr lang="it-IT" sz="2000" dirty="0">
                <a:latin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regolazione di mercato dei processi di allocazione ed uso della forza lavoro rappresenta una minaccia per i legami sociali e per la riproduzione </a:t>
            </a:r>
            <a:r>
              <a:rPr lang="it-IT" sz="2000" dirty="0" err="1">
                <a:latin typeface="Times New Roman" pitchFamily="18" charset="0"/>
              </a:rPr>
              <a:t>biopsichica</a:t>
            </a:r>
            <a:r>
              <a:rPr lang="it-IT" sz="2000" dirty="0">
                <a:latin typeface="Times New Roman" pitchFamily="18" charset="0"/>
              </a:rPr>
              <a:t> della forza lavoro, la sua attivazione si è perciò accompagnata storicamente alla nascita di </a:t>
            </a:r>
            <a:r>
              <a:rPr lang="it-IT" sz="2000" u="sng" dirty="0">
                <a:latin typeface="Times New Roman" pitchFamily="18" charset="0"/>
              </a:rPr>
              <a:t>nuove istituzioni sociali di tutela della società</a:t>
            </a:r>
            <a:r>
              <a:rPr lang="it-IT" sz="2000" dirty="0">
                <a:latin typeface="Times New Roman" pitchFamily="18" charset="0"/>
              </a:rPr>
              <a:t> (</a:t>
            </a:r>
            <a:r>
              <a:rPr lang="it-IT" sz="2000" dirty="0" err="1">
                <a:latin typeface="Times New Roman" pitchFamily="18" charset="0"/>
              </a:rPr>
              <a:t>Polanyi</a:t>
            </a:r>
            <a:r>
              <a:rPr lang="it-IT" sz="2000" dirty="0">
                <a:latin typeface="Times New Roman" pitchFamily="18" charset="0"/>
              </a:rPr>
              <a:t> : la legge del </a:t>
            </a:r>
            <a:r>
              <a:rPr lang="it-IT" sz="2000" u="sng" dirty="0">
                <a:latin typeface="Times New Roman" pitchFamily="18" charset="0"/>
              </a:rPr>
              <a:t>doppio movimento</a:t>
            </a:r>
            <a:r>
              <a:rPr lang="it-IT" sz="2000" dirty="0">
                <a:latin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/>
              <a:t>SOCIOLOGIA E MERCATO DEL LAVORO</a:t>
            </a:r>
            <a:br>
              <a:rPr lang="it-IT" sz="3200" b="1"/>
            </a:br>
            <a:r>
              <a:rPr lang="it-IT" sz="2800" b="1" u="sng"/>
              <a:t>I principali assunti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it-IT" sz="1800" dirty="0">
                <a:latin typeface="Times New Roman" pitchFamily="18" charset="0"/>
              </a:rPr>
              <a:t>3. La </a:t>
            </a:r>
            <a:r>
              <a:rPr lang="it-IT" sz="1800" b="1" dirty="0">
                <a:latin typeface="Times New Roman" pitchFamily="18" charset="0"/>
              </a:rPr>
              <a:t>costruzione sociale del mercato</a:t>
            </a:r>
            <a:r>
              <a:rPr lang="it-IT" sz="1800" dirty="0">
                <a:latin typeface="Times New Roman" pitchFamily="18" charset="0"/>
              </a:rPr>
              <a:t> (segue)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3.b Le argomentazioni </a:t>
            </a:r>
            <a:r>
              <a:rPr lang="it-IT" sz="2000" b="1" dirty="0">
                <a:latin typeface="Times New Roman" pitchFamily="18" charset="0"/>
              </a:rPr>
              <a:t>sociologiche:</a:t>
            </a: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Il mercato del lavoro è un </a:t>
            </a:r>
            <a:r>
              <a:rPr lang="it-IT" sz="2000" u="sng" dirty="0">
                <a:latin typeface="Times New Roman" pitchFamily="18" charset="0"/>
              </a:rPr>
              <a:t>costrutto sociale</a:t>
            </a:r>
            <a:r>
              <a:rPr lang="it-IT" sz="2000" dirty="0">
                <a:latin typeface="Times New Roman" pitchFamily="18" charset="0"/>
              </a:rPr>
              <a:t>, </a:t>
            </a:r>
            <a:r>
              <a:rPr lang="it-IT" sz="2000" u="sng" dirty="0">
                <a:latin typeface="Times New Roman" pitchFamily="18" charset="0"/>
              </a:rPr>
              <a:t>incorporato </a:t>
            </a:r>
            <a:r>
              <a:rPr lang="it-IT" sz="2000" dirty="0">
                <a:latin typeface="Times New Roman" pitchFamily="18" charset="0"/>
              </a:rPr>
              <a:t>in un'ampia trama di relazioni sociali;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Il funzionamento del mercato del lavoro presuppone l'attivazione di </a:t>
            </a:r>
            <a:r>
              <a:rPr lang="it-IT" sz="2000" u="sng" dirty="0">
                <a:latin typeface="Times New Roman" pitchFamily="18" charset="0"/>
              </a:rPr>
              <a:t>filtri sociali</a:t>
            </a:r>
            <a:r>
              <a:rPr lang="it-IT" sz="2000" dirty="0">
                <a:latin typeface="Times New Roman" pitchFamily="18" charset="0"/>
              </a:rPr>
              <a:t> e sistemi di tutela (familiari, statuali) che garantiscano i lavoratori dai rischi della mercificazione </a:t>
            </a:r>
            <a:r>
              <a:rPr lang="it-IT" sz="2000" u="sng" dirty="0">
                <a:latin typeface="Times New Roman" pitchFamily="18" charset="0"/>
              </a:rPr>
              <a:t>lungo l'intero arco della vita</a:t>
            </a:r>
            <a:r>
              <a:rPr lang="it-IT" sz="2000" dirty="0">
                <a:latin typeface="Times New Roman" pitchFamily="18" charset="0"/>
              </a:rPr>
              <a:t> (Offe);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I vincoli alla mercificazione accentuano la </a:t>
            </a:r>
            <a:r>
              <a:rPr lang="it-IT" sz="2000" u="sng" dirty="0">
                <a:latin typeface="Times New Roman" pitchFamily="18" charset="0"/>
              </a:rPr>
              <a:t>rilevanza dei processi di riproduzione culturale della forza lavoro</a:t>
            </a:r>
            <a:r>
              <a:rPr lang="it-IT" sz="2000" dirty="0">
                <a:latin typeface="Times New Roman" pitchFamily="18" charset="0"/>
              </a:rPr>
              <a:t> per il funzionamento del mercato, le motivazioni a presentarsi sul mercato del lavoro con caratteristiche di flessibilità dipendono dal funzionamento delle </a:t>
            </a:r>
            <a:r>
              <a:rPr lang="it-IT" sz="2000" u="sng" dirty="0">
                <a:latin typeface="Times New Roman" pitchFamily="18" charset="0"/>
              </a:rPr>
              <a:t>agenzie di socializzazione</a:t>
            </a:r>
            <a:r>
              <a:rPr lang="it-IT" sz="2000" dirty="0">
                <a:latin typeface="Times New Roman" pitchFamily="18" charset="0"/>
              </a:rPr>
              <a:t> primaria e secondaria che elaborano e trasmettono sistemi di valore e culture del lavoro (Offe) e dalla comunicazione mediatica;</a:t>
            </a:r>
          </a:p>
          <a:p>
            <a:pPr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L'efficacia della regolazione di mercato dipende dal funzionamento di </a:t>
            </a:r>
            <a:r>
              <a:rPr lang="it-IT" sz="2000" u="sng" dirty="0">
                <a:latin typeface="Times New Roman" pitchFamily="18" charset="0"/>
              </a:rPr>
              <a:t>reti sociali</a:t>
            </a:r>
            <a:r>
              <a:rPr lang="it-IT" sz="2000" dirty="0">
                <a:latin typeface="Times New Roman" pitchFamily="18" charset="0"/>
              </a:rPr>
              <a:t> che garantiscano </a:t>
            </a:r>
            <a:r>
              <a:rPr lang="it-IT" sz="2000" u="sng" dirty="0">
                <a:latin typeface="Times New Roman" pitchFamily="18" charset="0"/>
              </a:rPr>
              <a:t>risorse solidaristiche e fiduciarie</a:t>
            </a:r>
            <a:r>
              <a:rPr lang="it-IT" sz="2000" dirty="0">
                <a:latin typeface="Times New Roman" pitchFamily="18" charset="0"/>
              </a:rPr>
              <a:t> che abbassano i costi di transazione (Bagnasco, </a:t>
            </a:r>
            <a:r>
              <a:rPr lang="it-IT" sz="2000" dirty="0" err="1">
                <a:latin typeface="Times New Roman" pitchFamily="18" charset="0"/>
              </a:rPr>
              <a:t>Trigilia</a:t>
            </a:r>
            <a:r>
              <a:rPr lang="it-IT" sz="2000" dirty="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PARADIGMA ECONOMICO NEOCLASSICO</a:t>
            </a:r>
            <a:br>
              <a:rPr lang="it-IT" sz="2000"/>
            </a:br>
            <a:r>
              <a:rPr lang="it-IT" sz="2000"/>
              <a:t> E MERCATO DEL LAVORO</a:t>
            </a:r>
            <a:r>
              <a:rPr lang="it-IT" sz="2000" u="sng"/>
              <a:t/>
            </a:r>
            <a:br>
              <a:rPr lang="it-IT" sz="2000" u="sng"/>
            </a:br>
            <a:endParaRPr lang="it-IT" sz="2000" u="sng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381000" indent="-381000" algn="ctr">
              <a:lnSpc>
                <a:spcPct val="80000"/>
              </a:lnSpc>
              <a:buFontTx/>
              <a:buNone/>
            </a:pPr>
            <a:r>
              <a:rPr lang="it-IT" sz="2000" b="1" u="sng"/>
              <a:t>I postulati di base</a:t>
            </a:r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it-IT" sz="2000" b="1">
              <a:latin typeface="Times New Roman" pitchFamily="18" charset="0"/>
            </a:endParaRP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it-IT" sz="2000">
                <a:latin typeface="Times New Roman" pitchFamily="18" charset="0"/>
              </a:rPr>
              <a:t>La </a:t>
            </a:r>
            <a:r>
              <a:rPr lang="it-IT" sz="2000" b="1">
                <a:latin typeface="Times New Roman" pitchFamily="18" charset="0"/>
              </a:rPr>
              <a:t>forza lavoro</a:t>
            </a:r>
            <a:r>
              <a:rPr lang="it-IT" sz="2000">
                <a:latin typeface="Times New Roman" pitchFamily="18" charset="0"/>
              </a:rPr>
              <a:t> è una </a:t>
            </a:r>
            <a:r>
              <a:rPr lang="it-IT" sz="2000" b="1">
                <a:latin typeface="Times New Roman" pitchFamily="18" charset="0"/>
              </a:rPr>
              <a:t>risorsa</a:t>
            </a:r>
            <a:r>
              <a:rPr lang="it-IT" sz="2000">
                <a:latin typeface="Times New Roman" pitchFamily="18" charset="0"/>
              </a:rPr>
              <a:t> economica </a:t>
            </a:r>
            <a:r>
              <a:rPr lang="it-IT" sz="2000" b="1">
                <a:latin typeface="Times New Roman" pitchFamily="18" charset="0"/>
              </a:rPr>
              <a:t>scarsa</a:t>
            </a:r>
            <a:r>
              <a:rPr lang="it-IT" sz="2000">
                <a:latin typeface="Times New Roman" pitchFamily="18" charset="0"/>
              </a:rPr>
              <a:t> che può essere comprata e venduta come qualsiasi altra</a:t>
            </a:r>
            <a:r>
              <a:rPr lang="it-IT" sz="2000" b="1">
                <a:latin typeface="Times New Roman" pitchFamily="18" charset="0"/>
              </a:rPr>
              <a:t> merce anonima</a:t>
            </a:r>
            <a:r>
              <a:rPr lang="it-IT" sz="2000">
                <a:latin typeface="Times New Roman" pitchFamily="18" charset="0"/>
              </a:rPr>
              <a:t>.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endParaRPr lang="it-IT" sz="2000">
              <a:latin typeface="Times New Roman" pitchFamily="18" charset="0"/>
            </a:endParaRP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it-IT" sz="2000">
                <a:latin typeface="Times New Roman" pitchFamily="18" charset="0"/>
              </a:rPr>
              <a:t>Il mercato del lavoro funziona come tutti gli altri mercati di merci: l’incontro fra domanda e offerta di lavoro è regolato da un </a:t>
            </a:r>
            <a:r>
              <a:rPr lang="it-IT" sz="2000" b="1">
                <a:latin typeface="Times New Roman" pitchFamily="18" charset="0"/>
              </a:rPr>
              <a:t>libero mercato</a:t>
            </a:r>
            <a:r>
              <a:rPr lang="it-IT" sz="2000">
                <a:latin typeface="Times New Roman" pitchFamily="18" charset="0"/>
              </a:rPr>
              <a:t> che si autoregola attraverso la fluttuazione dei prezzi (</a:t>
            </a:r>
            <a:r>
              <a:rPr lang="it-IT" sz="2000" b="1">
                <a:latin typeface="Times New Roman" pitchFamily="18" charset="0"/>
              </a:rPr>
              <a:t>salari</a:t>
            </a:r>
            <a:r>
              <a:rPr lang="it-IT" sz="2000">
                <a:latin typeface="Times New Roman" pitchFamily="18" charset="0"/>
              </a:rPr>
              <a:t>) e tende spontaneamente all’equilibrio (</a:t>
            </a:r>
            <a:r>
              <a:rPr lang="it-IT" sz="2000" b="1">
                <a:latin typeface="Times New Roman" pitchFamily="18" charset="0"/>
              </a:rPr>
              <a:t>pieno impiego</a:t>
            </a:r>
            <a:r>
              <a:rPr lang="it-IT" sz="2000">
                <a:latin typeface="Times New Roman" pitchFamily="18" charset="0"/>
              </a:rPr>
              <a:t>).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endParaRPr lang="it-IT" sz="2000">
              <a:latin typeface="Times New Roman" pitchFamily="18" charset="0"/>
            </a:endParaRP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it-IT" sz="2000">
                <a:latin typeface="Times New Roman" pitchFamily="18" charset="0"/>
              </a:rPr>
              <a:t>La </a:t>
            </a:r>
            <a:r>
              <a:rPr lang="it-IT" sz="2000" b="1">
                <a:latin typeface="Times New Roman" pitchFamily="18" charset="0"/>
              </a:rPr>
              <a:t>formazione del mercato del lavoro</a:t>
            </a:r>
            <a:r>
              <a:rPr lang="it-IT" sz="2000">
                <a:latin typeface="Times New Roman" pitchFamily="18" charset="0"/>
              </a:rPr>
              <a:t>, la sua nascita e la sua riproduzione, non sono problematiche poiché: a) gli </a:t>
            </a:r>
            <a:r>
              <a:rPr lang="it-IT" sz="2000" b="1">
                <a:latin typeface="Times New Roman" pitchFamily="18" charset="0"/>
              </a:rPr>
              <a:t>attori</a:t>
            </a:r>
            <a:r>
              <a:rPr lang="it-IT" sz="2000">
                <a:latin typeface="Times New Roman" pitchFamily="18" charset="0"/>
              </a:rPr>
              <a:t> economici sono </a:t>
            </a:r>
            <a:r>
              <a:rPr lang="it-IT" sz="2000" b="1">
                <a:latin typeface="Times New Roman" pitchFamily="18" charset="0"/>
              </a:rPr>
              <a:t>razionali, </a:t>
            </a:r>
            <a:r>
              <a:rPr lang="it-IT" sz="2000">
                <a:latin typeface="Times New Roman" pitchFamily="18" charset="0"/>
              </a:rPr>
              <a:t>hanno una</a:t>
            </a:r>
            <a:r>
              <a:rPr lang="it-IT" sz="2000" b="1">
                <a:latin typeface="Times New Roman" pitchFamily="18" charset="0"/>
              </a:rPr>
              <a:t> naturale</a:t>
            </a:r>
            <a:r>
              <a:rPr lang="it-IT" sz="2000">
                <a:latin typeface="Times New Roman" pitchFamily="18" charset="0"/>
              </a:rPr>
              <a:t> propensione allo scambio, agiscono sulla base di </a:t>
            </a:r>
            <a:r>
              <a:rPr lang="it-IT" sz="2000" b="1">
                <a:latin typeface="Times New Roman" pitchFamily="18" charset="0"/>
              </a:rPr>
              <a:t>motivazioni utilitaristiche</a:t>
            </a:r>
            <a:r>
              <a:rPr lang="it-IT" sz="2000">
                <a:latin typeface="Times New Roman" pitchFamily="18" charset="0"/>
              </a:rPr>
              <a:t> per ottenere la </a:t>
            </a:r>
            <a:r>
              <a:rPr lang="it-IT" sz="2000" b="1">
                <a:latin typeface="Times New Roman" pitchFamily="18" charset="0"/>
              </a:rPr>
              <a:t>massima utilità</a:t>
            </a:r>
            <a:r>
              <a:rPr lang="it-IT" sz="2000">
                <a:latin typeface="Times New Roman" pitchFamily="18" charset="0"/>
              </a:rPr>
              <a:t>; b) la regolazione di mercato garantisce </a:t>
            </a:r>
            <a:r>
              <a:rPr lang="it-IT" sz="2000" b="1">
                <a:latin typeface="Times New Roman" pitchFamily="18" charset="0"/>
              </a:rPr>
              <a:t>l'ottimizzazione</a:t>
            </a:r>
            <a:r>
              <a:rPr lang="it-IT" sz="2000">
                <a:latin typeface="Times New Roman" pitchFamily="18" charset="0"/>
              </a:rPr>
              <a:t> della risorsa lavoro (allocazione/uso).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490537"/>
          </a:xfrm>
        </p:spPr>
        <p:txBody>
          <a:bodyPr/>
          <a:lstStyle/>
          <a:p>
            <a:r>
              <a:rPr lang="it-IT" sz="2000"/>
              <a:t>PARADIGMA ECONOMICO NEOCLASSICO</a:t>
            </a:r>
            <a:br>
              <a:rPr lang="it-IT" sz="2000"/>
            </a:br>
            <a:r>
              <a:rPr lang="it-IT" sz="2000"/>
              <a:t> E MERCATO DEL LAVORO</a:t>
            </a:r>
            <a:endParaRPr lang="it-IT" sz="2000" u="sng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374063" cy="5102225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it-IT" sz="1400" b="1" u="sng">
                <a:latin typeface="Times New Roman" pitchFamily="18" charset="0"/>
              </a:rPr>
              <a:t>Domanda e offerta di lavoro</a:t>
            </a:r>
          </a:p>
          <a:p>
            <a:pPr marL="609600" indent="-609600" algn="ctr">
              <a:buFontTx/>
              <a:buNone/>
            </a:pPr>
            <a:endParaRPr lang="it-IT" sz="1400" b="1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it-IT" sz="1400">
                <a:latin typeface="Times New Roman" pitchFamily="18" charset="0"/>
              </a:rPr>
              <a:t>Volume e struttura della domanda e dell’offerta di lavoro derivano dalla </a:t>
            </a:r>
            <a:r>
              <a:rPr lang="it-IT" sz="1400" b="1">
                <a:latin typeface="Times New Roman" pitchFamily="18" charset="0"/>
              </a:rPr>
              <a:t>sommatoria dei  comportamenti individuali</a:t>
            </a:r>
            <a:r>
              <a:rPr lang="it-IT" sz="1400">
                <a:latin typeface="Times New Roman" pitchFamily="18" charset="0"/>
              </a:rPr>
              <a:t> di una pluralità di soggetti economici. </a:t>
            </a:r>
            <a:r>
              <a:rPr lang="it-IT" sz="1400" b="1">
                <a:latin typeface="Times New Roman" pitchFamily="18" charset="0"/>
              </a:rPr>
              <a:t>Domanda e offerta</a:t>
            </a:r>
            <a:r>
              <a:rPr lang="it-IT" sz="1400">
                <a:latin typeface="Times New Roman" pitchFamily="18" charset="0"/>
              </a:rPr>
              <a:t> sono </a:t>
            </a:r>
            <a:r>
              <a:rPr lang="it-IT" sz="1400" b="1">
                <a:latin typeface="Times New Roman" pitchFamily="18" charset="0"/>
              </a:rPr>
              <a:t>parcellizzate</a:t>
            </a:r>
            <a:r>
              <a:rPr lang="it-IT" sz="1400">
                <a:latin typeface="Times New Roman" pitchFamily="18" charset="0"/>
              </a:rPr>
              <a:t>, il mercato è </a:t>
            </a:r>
            <a:r>
              <a:rPr lang="it-IT" sz="1400" b="1">
                <a:latin typeface="Times New Roman" pitchFamily="18" charset="0"/>
              </a:rPr>
              <a:t>atomistico</a:t>
            </a:r>
            <a:r>
              <a:rPr lang="it-IT" sz="1400">
                <a:latin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it-IT" sz="140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it-IT" sz="1400">
                <a:latin typeface="Times New Roman" pitchFamily="18" charset="0"/>
              </a:rPr>
              <a:t>I comportamenti dei soggetti economici derivano da </a:t>
            </a:r>
            <a:r>
              <a:rPr lang="it-IT" sz="1400" b="1">
                <a:latin typeface="Times New Roman" pitchFamily="18" charset="0"/>
              </a:rPr>
              <a:t>scelte razionali</a:t>
            </a:r>
            <a:r>
              <a:rPr lang="it-IT" sz="1400">
                <a:latin typeface="Times New Roman" pitchFamily="18" charset="0"/>
              </a:rPr>
              <a:t> volte a conseguire la </a:t>
            </a:r>
            <a:r>
              <a:rPr lang="it-IT" sz="1400" b="1">
                <a:latin typeface="Times New Roman" pitchFamily="18" charset="0"/>
              </a:rPr>
              <a:t>massima utilità</a:t>
            </a:r>
            <a:r>
              <a:rPr lang="it-IT" sz="1400">
                <a:latin typeface="Times New Roman" pitchFamily="18" charset="0"/>
              </a:rPr>
              <a:t> (guadagno pecuniario) e orientate da </a:t>
            </a:r>
            <a:r>
              <a:rPr lang="it-IT" sz="1400" b="1">
                <a:latin typeface="Times New Roman" pitchFamily="18" charset="0"/>
              </a:rPr>
              <a:t>preferenze esogene e monetizzabili</a:t>
            </a:r>
            <a:r>
              <a:rPr lang="it-IT" sz="1400">
                <a:latin typeface="Times New Roman" pitchFamily="18" charset="0"/>
              </a:rPr>
              <a:t>.   </a:t>
            </a:r>
          </a:p>
          <a:p>
            <a:pPr marL="609600" indent="-609600">
              <a:buFontTx/>
              <a:buAutoNum type="arabicPeriod"/>
            </a:pPr>
            <a:endParaRPr lang="it-IT" sz="140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it-IT" sz="1400">
                <a:latin typeface="Times New Roman" pitchFamily="18" charset="0"/>
              </a:rPr>
              <a:t>Il volume dell'</a:t>
            </a:r>
            <a:r>
              <a:rPr lang="it-IT" sz="1400" b="1">
                <a:latin typeface="Times New Roman" pitchFamily="18" charset="0"/>
              </a:rPr>
              <a:t>offerta</a:t>
            </a:r>
            <a:r>
              <a:rPr lang="it-IT" sz="1400">
                <a:latin typeface="Times New Roman" pitchFamily="18" charset="0"/>
              </a:rPr>
              <a:t> dipende dalle scelte dei lavoratori sulla </a:t>
            </a:r>
            <a:r>
              <a:rPr lang="it-IT" sz="1400" b="1">
                <a:latin typeface="Times New Roman" pitchFamily="18" charset="0"/>
              </a:rPr>
              <a:t>ripartizione del tempo</a:t>
            </a:r>
            <a:r>
              <a:rPr lang="it-IT" sz="1400">
                <a:latin typeface="Times New Roman" pitchFamily="18" charset="0"/>
              </a:rPr>
              <a:t> disponibile fra lavoro e consumo.</a:t>
            </a:r>
          </a:p>
          <a:p>
            <a:pPr marL="609600" indent="-609600">
              <a:buFontTx/>
              <a:buAutoNum type="arabicPeriod"/>
            </a:pPr>
            <a:endParaRPr lang="it-IT" sz="140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it-IT" sz="1400">
                <a:latin typeface="Times New Roman" pitchFamily="18" charset="0"/>
              </a:rPr>
              <a:t>Il volume della </a:t>
            </a:r>
            <a:r>
              <a:rPr lang="it-IT" sz="1400" b="1">
                <a:latin typeface="Times New Roman" pitchFamily="18" charset="0"/>
              </a:rPr>
              <a:t>domanda</a:t>
            </a:r>
            <a:r>
              <a:rPr lang="it-IT" sz="1400">
                <a:latin typeface="Times New Roman" pitchFamily="18" charset="0"/>
              </a:rPr>
              <a:t> dipende dalle previsioni sull’andamento dei </a:t>
            </a:r>
            <a:r>
              <a:rPr lang="it-IT" sz="1400" b="1">
                <a:latin typeface="Times New Roman" pitchFamily="18" charset="0"/>
              </a:rPr>
              <a:t>mercati di vendita</a:t>
            </a:r>
            <a:r>
              <a:rPr lang="it-IT" sz="1400">
                <a:latin typeface="Times New Roman" pitchFamily="18" charset="0"/>
              </a:rPr>
              <a:t> e dalle </a:t>
            </a:r>
            <a:r>
              <a:rPr lang="it-IT" sz="1400" b="1">
                <a:latin typeface="Times New Roman" pitchFamily="18" charset="0"/>
              </a:rPr>
              <a:t>tecnologie</a:t>
            </a:r>
            <a:r>
              <a:rPr lang="it-IT" sz="1400">
                <a:latin typeface="Times New Roman" pitchFamily="18" charset="0"/>
              </a:rPr>
              <a:t> impiegate e corrisponde alla </a:t>
            </a:r>
            <a:r>
              <a:rPr lang="it-IT" sz="1400" b="1">
                <a:latin typeface="Times New Roman" pitchFamily="18" charset="0"/>
              </a:rPr>
              <a:t>produttività marginale del lavoro</a:t>
            </a:r>
            <a:r>
              <a:rPr lang="it-IT" sz="1400">
                <a:latin typeface="Times New Roman" pitchFamily="18" charset="0"/>
              </a:rPr>
              <a:t> (raggiunge il livello al quale il valore aggiunto derivante dall'assunzione di un ultimo lavoratore equivale al suo salario).</a:t>
            </a:r>
          </a:p>
          <a:p>
            <a:pPr marL="609600" indent="-609600">
              <a:buFontTx/>
              <a:buAutoNum type="arabicPeriod"/>
            </a:pPr>
            <a:endParaRPr lang="it-IT" sz="140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it-IT" sz="1400">
                <a:latin typeface="Times New Roman" pitchFamily="18" charset="0"/>
              </a:rPr>
              <a:t>Domanda e offerta si strutturano </a:t>
            </a:r>
            <a:r>
              <a:rPr lang="it-IT" sz="1400" b="1">
                <a:latin typeface="Times New Roman" pitchFamily="18" charset="0"/>
              </a:rPr>
              <a:t>autonomamente</a:t>
            </a:r>
            <a:r>
              <a:rPr lang="it-IT" sz="1400">
                <a:latin typeface="Times New Roman" pitchFamily="18" charset="0"/>
              </a:rPr>
              <a:t> in sfere diverse del sistema sociale, le loro caratteristiche quantitative e qualitative non possono dipendere da reciproci condizionamenti.</a:t>
            </a:r>
          </a:p>
          <a:p>
            <a:pPr marL="609600" indent="-609600">
              <a:buFontTx/>
              <a:buAutoNum type="arabicPeriod"/>
            </a:pPr>
            <a:endParaRPr lang="it-IT" sz="140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it-IT" sz="1400">
                <a:latin typeface="Times New Roman" pitchFamily="18" charset="0"/>
              </a:rPr>
              <a:t>Le relazioni fra domanda e offerta sono </a:t>
            </a:r>
            <a:r>
              <a:rPr lang="it-IT" sz="1400" b="1">
                <a:latin typeface="Times New Roman" pitchFamily="18" charset="0"/>
              </a:rPr>
              <a:t>simmetriche</a:t>
            </a:r>
            <a:r>
              <a:rPr lang="it-IT" sz="1400">
                <a:latin typeface="Times New Roman" pitchFamily="18" charset="0"/>
              </a:rPr>
              <a:t> e </a:t>
            </a:r>
            <a:r>
              <a:rPr lang="it-IT" sz="1400" b="1">
                <a:latin typeface="Times New Roman" pitchFamily="18" charset="0"/>
              </a:rPr>
              <a:t>volontarie</a:t>
            </a:r>
            <a:r>
              <a:rPr lang="it-IT" sz="1400">
                <a:latin typeface="Times New Roman" pitchFamily="18" charset="0"/>
              </a:rPr>
              <a:t>, si svolgono su un piano di </a:t>
            </a:r>
            <a:r>
              <a:rPr lang="it-IT" sz="1400" b="1">
                <a:latin typeface="Times New Roman" pitchFamily="18" charset="0"/>
              </a:rPr>
              <a:t>parità</a:t>
            </a:r>
            <a:r>
              <a:rPr lang="it-IT" sz="14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PARADIGMA ECONOMICO NEOCLASSICO</a:t>
            </a:r>
            <a:br>
              <a:rPr lang="it-IT" sz="2000"/>
            </a:br>
            <a:r>
              <a:rPr lang="it-IT" sz="2000"/>
              <a:t> E MERCATO DEL LAVORO</a:t>
            </a:r>
            <a:r>
              <a:rPr lang="it-IT" sz="2000" u="sng"/>
              <a:t/>
            </a:r>
            <a:br>
              <a:rPr lang="it-IT" sz="2000" u="sng"/>
            </a:br>
            <a:endParaRPr lang="it-IT" sz="2000" u="sng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t-IT" sz="2000" b="1" u="sng" dirty="0">
                <a:latin typeface="Times New Roman" pitchFamily="18" charset="0"/>
              </a:rPr>
              <a:t>Il funzionamento del mercato del lavoro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it-IT" sz="20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sz="2000" dirty="0">
                <a:latin typeface="Times New Roman" pitchFamily="18" charset="0"/>
              </a:rPr>
              <a:t>L’incontro fra domanda e offerta di lavoro è regolato da un </a:t>
            </a:r>
            <a:r>
              <a:rPr lang="it-IT" sz="2000" b="1" dirty="0">
                <a:latin typeface="Times New Roman" pitchFamily="18" charset="0"/>
              </a:rPr>
              <a:t>libero mercato</a:t>
            </a:r>
            <a:r>
              <a:rPr lang="it-IT" sz="2000" dirty="0">
                <a:latin typeface="Times New Roman" pitchFamily="18" charset="0"/>
              </a:rPr>
              <a:t> </a:t>
            </a:r>
            <a:r>
              <a:rPr lang="it-IT" sz="2000" b="1" dirty="0">
                <a:latin typeface="Times New Roman" pitchFamily="18" charset="0"/>
              </a:rPr>
              <a:t>concorrenziale </a:t>
            </a:r>
            <a:r>
              <a:rPr lang="it-IT" sz="2000" dirty="0">
                <a:latin typeface="Times New Roman" pitchFamily="18" charset="0"/>
              </a:rPr>
              <a:t>che si </a:t>
            </a:r>
            <a:r>
              <a:rPr lang="it-IT" sz="2000" b="1" dirty="0">
                <a:latin typeface="Times New Roman" pitchFamily="18" charset="0"/>
              </a:rPr>
              <a:t>autoregola </a:t>
            </a:r>
            <a:r>
              <a:rPr lang="it-IT" sz="2000" dirty="0">
                <a:latin typeface="Times New Roman" pitchFamily="18" charset="0"/>
              </a:rPr>
              <a:t>attraverso un sistema di prezzi monetari. 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sz="2000" dirty="0">
                <a:latin typeface="Times New Roman" pitchFamily="18" charset="0"/>
              </a:rPr>
              <a:t>Il mercato del lavoro tende </a:t>
            </a:r>
            <a:r>
              <a:rPr lang="it-IT" sz="2000" b="1" dirty="0">
                <a:latin typeface="Times New Roman" pitchFamily="18" charset="0"/>
              </a:rPr>
              <a:t>spontaneamente </a:t>
            </a:r>
            <a:r>
              <a:rPr lang="it-IT" sz="2000" dirty="0">
                <a:latin typeface="Times New Roman" pitchFamily="18" charset="0"/>
              </a:rPr>
              <a:t>all’</a:t>
            </a:r>
            <a:r>
              <a:rPr lang="it-IT" sz="2000" b="1" dirty="0">
                <a:latin typeface="Times New Roman" pitchFamily="18" charset="0"/>
              </a:rPr>
              <a:t>equilibrio </a:t>
            </a:r>
            <a:r>
              <a:rPr lang="it-IT" sz="2000" dirty="0">
                <a:latin typeface="Times New Roman" pitchFamily="18" charset="0"/>
              </a:rPr>
              <a:t>(</a:t>
            </a:r>
            <a:r>
              <a:rPr lang="it-IT" sz="2000" b="1" dirty="0">
                <a:latin typeface="Times New Roman" pitchFamily="18" charset="0"/>
              </a:rPr>
              <a:t>pieno impiego</a:t>
            </a:r>
            <a:r>
              <a:rPr lang="it-IT" sz="2000" dirty="0">
                <a:latin typeface="Times New Roman" pitchFamily="18" charset="0"/>
              </a:rPr>
              <a:t>), poiché le fluttuazioni del prezzo (</a:t>
            </a:r>
            <a:r>
              <a:rPr lang="it-IT" sz="2000" b="1" dirty="0">
                <a:latin typeface="Times New Roman" pitchFamily="18" charset="0"/>
              </a:rPr>
              <a:t>salario</a:t>
            </a:r>
            <a:r>
              <a:rPr lang="it-IT" sz="2000" dirty="0">
                <a:latin typeface="Times New Roman" pitchFamily="18" charset="0"/>
              </a:rPr>
              <a:t>) riequilibrano domanda e offerta.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sz="2000" dirty="0">
                <a:latin typeface="Times New Roman" pitchFamily="18" charset="0"/>
              </a:rPr>
              <a:t>Gli </a:t>
            </a:r>
            <a:r>
              <a:rPr lang="it-IT" sz="2000" b="1" dirty="0">
                <a:latin typeface="Times New Roman" pitchFamily="18" charset="0"/>
              </a:rPr>
              <a:t>squilibri</a:t>
            </a:r>
            <a:r>
              <a:rPr lang="it-IT" sz="2000" dirty="0">
                <a:latin typeface="Times New Roman" pitchFamily="18" charset="0"/>
              </a:rPr>
              <a:t> del mercato sono </a:t>
            </a:r>
            <a:r>
              <a:rPr lang="it-IT" sz="2000" b="1" dirty="0">
                <a:latin typeface="Times New Roman" pitchFamily="18" charset="0"/>
              </a:rPr>
              <a:t>temporanei</a:t>
            </a:r>
            <a:r>
              <a:rPr lang="it-IT" sz="2000" dirty="0">
                <a:latin typeface="Times New Roman" pitchFamily="18" charset="0"/>
              </a:rPr>
              <a:t> e derivano dagli </a:t>
            </a:r>
            <a:r>
              <a:rPr lang="it-IT" sz="2000" b="1" dirty="0">
                <a:latin typeface="Times New Roman" pitchFamily="18" charset="0"/>
              </a:rPr>
              <a:t>ostacoli</a:t>
            </a:r>
            <a:r>
              <a:rPr lang="it-IT" sz="2000" dirty="0">
                <a:latin typeface="Times New Roman" pitchFamily="18" charset="0"/>
              </a:rPr>
              <a:t> che si frappongono al funzionamento del </a:t>
            </a:r>
            <a:r>
              <a:rPr lang="it-IT" sz="2000" b="1" dirty="0">
                <a:latin typeface="Times New Roman" pitchFamily="18" charset="0"/>
              </a:rPr>
              <a:t>libero mercato</a:t>
            </a:r>
            <a:r>
              <a:rPr lang="it-IT" sz="2000" dirty="0">
                <a:latin typeface="Times New Roman" pitchFamily="18" charset="0"/>
              </a:rPr>
              <a:t> (rigidità dell’offerta e dei salari, condizioni di monopolio, scarsa informazione degli attori economici, ecc.).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it-IT" sz="20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it-IT" sz="2000" dirty="0">
                <a:latin typeface="Times New Roman" pitchFamily="18" charset="0"/>
              </a:rPr>
              <a:t>Il</a:t>
            </a:r>
            <a:r>
              <a:rPr lang="it-IT" sz="2000" b="1" dirty="0">
                <a:latin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</a:rPr>
              <a:t>mercato è</a:t>
            </a:r>
            <a:r>
              <a:rPr lang="it-IT" sz="2000" b="1" dirty="0">
                <a:latin typeface="Times New Roman" pitchFamily="18" charset="0"/>
              </a:rPr>
              <a:t> unitario</a:t>
            </a:r>
            <a:r>
              <a:rPr lang="it-IT" sz="2000" dirty="0">
                <a:latin typeface="Times New Roman" pitchFamily="18" charset="0"/>
              </a:rPr>
              <a:t>: c'è concorrenza fra i lavoratori e fra i datori di lavoro poiché i lavoratori e i posti di lavoro sono </a:t>
            </a:r>
            <a:r>
              <a:rPr lang="it-IT" sz="2000" b="1" dirty="0">
                <a:latin typeface="Times New Roman" pitchFamily="18" charset="0"/>
              </a:rPr>
              <a:t>sostituibili</a:t>
            </a:r>
            <a:r>
              <a:rPr lang="it-IT" sz="2000" dirty="0">
                <a:latin typeface="Times New Roman" pitchFamily="18" charset="0"/>
              </a:rPr>
              <a:t> rispetto al prezzo.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/>
              <a:t>SOCIOLOGIA E MERCATO DEL LAVORO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457200" indent="-457200" algn="ctr">
              <a:lnSpc>
                <a:spcPct val="90000"/>
              </a:lnSpc>
              <a:buFontTx/>
              <a:buNone/>
            </a:pPr>
            <a:r>
              <a:rPr lang="it-IT" sz="2400" b="1" u="sng">
                <a:latin typeface="Times New Roman" pitchFamily="18" charset="0"/>
              </a:rPr>
              <a:t>I principali assunti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it-IT" sz="2400" b="1">
              <a:latin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it-IT" sz="2400">
                <a:latin typeface="Times New Roman" pitchFamily="18" charset="0"/>
              </a:rPr>
              <a:t>La forza lavoro è una </a:t>
            </a:r>
            <a:r>
              <a:rPr lang="it-IT" sz="2400" b="1">
                <a:latin typeface="Times New Roman" pitchFamily="18" charset="0"/>
              </a:rPr>
              <a:t>merce fittizia</a:t>
            </a:r>
            <a:r>
              <a:rPr lang="it-IT" sz="2400">
                <a:latin typeface="Times New Roman" pitchFamily="18" charset="0"/>
              </a:rPr>
              <a:t>: rilevanza sociale e culturale del lavoro.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endParaRPr lang="it-IT" sz="2400">
              <a:latin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it-IT" sz="2400">
                <a:latin typeface="Times New Roman" pitchFamily="18" charset="0"/>
              </a:rPr>
              <a:t>L'allocazione e l'uso della forza lavoro sono regolate da una </a:t>
            </a:r>
            <a:r>
              <a:rPr lang="it-IT" sz="2400" b="1">
                <a:latin typeface="Times New Roman" pitchFamily="18" charset="0"/>
              </a:rPr>
              <a:t>pluralità di</a:t>
            </a:r>
            <a:r>
              <a:rPr lang="it-IT" sz="2400">
                <a:latin typeface="Times New Roman" pitchFamily="18" charset="0"/>
              </a:rPr>
              <a:t> </a:t>
            </a:r>
            <a:r>
              <a:rPr lang="it-IT" sz="2400" b="1">
                <a:latin typeface="Times New Roman" pitchFamily="18" charset="0"/>
              </a:rPr>
              <a:t>istituzioni </a:t>
            </a:r>
            <a:r>
              <a:rPr lang="it-IT" sz="2400">
                <a:latin typeface="Times New Roman" pitchFamily="18" charset="0"/>
              </a:rPr>
              <a:t>e </a:t>
            </a:r>
            <a:r>
              <a:rPr lang="it-IT" sz="2400" b="1">
                <a:latin typeface="Times New Roman" pitchFamily="18" charset="0"/>
              </a:rPr>
              <a:t>non soltanto dal mercato.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endParaRPr lang="it-IT" sz="2400">
              <a:latin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it-IT" sz="2400">
                <a:latin typeface="Times New Roman" pitchFamily="18" charset="0"/>
              </a:rPr>
              <a:t>La formazione e la riproduzione del mercato del lavoro sono problematiche: il mercato non controlla le condizioni della sua attivazione ed efficacia, </a:t>
            </a:r>
            <a:r>
              <a:rPr lang="it-IT" sz="2400" b="1">
                <a:latin typeface="Times New Roman" pitchFamily="18" charset="0"/>
              </a:rPr>
              <a:t>il mercato del lavoro è costruito socialmente</a:t>
            </a:r>
            <a:r>
              <a:rPr lang="it-IT" sz="24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/>
              <a:t>SOCIOLOGIA E MERCATO DEL LAVORO</a:t>
            </a:r>
            <a:br>
              <a:rPr lang="it-IT" sz="2800" b="1"/>
            </a:br>
            <a:r>
              <a:rPr lang="it-IT" sz="2400" b="1" u="sng"/>
              <a:t>I principali assunti</a:t>
            </a:r>
            <a:r>
              <a:rPr lang="it-IT" sz="4000" b="1" u="sng"/>
              <a:t/>
            </a:r>
            <a:br>
              <a:rPr lang="it-IT" sz="4000" b="1" u="sng"/>
            </a:br>
            <a:endParaRPr lang="it-IT" sz="4000" b="1" u="sng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91512" cy="49291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1.     La forza lavoro è una </a:t>
            </a:r>
            <a:r>
              <a:rPr lang="it-IT" sz="2000" b="1" dirty="0">
                <a:latin typeface="Times New Roman" pitchFamily="18" charset="0"/>
              </a:rPr>
              <a:t>merce fittizia </a:t>
            </a:r>
            <a:r>
              <a:rPr lang="it-IT" sz="2000" dirty="0">
                <a:latin typeface="Times New Roman" pitchFamily="18" charset="0"/>
              </a:rPr>
              <a:t>(</a:t>
            </a:r>
            <a:r>
              <a:rPr lang="it-IT" sz="2000" dirty="0" err="1">
                <a:latin typeface="Times New Roman" pitchFamily="18" charset="0"/>
              </a:rPr>
              <a:t>Polanyi</a:t>
            </a:r>
            <a:r>
              <a:rPr lang="it-IT" sz="2000" dirty="0">
                <a:latin typeface="Times New Roman" pitchFamily="18" charset="0"/>
              </a:rPr>
              <a:t>):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 ha un irriducibile fondamento antropologico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 ha una grande rilevanza sociale e culturale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        non viene prodotta, scambiata e usata come le altre merci.</a:t>
            </a:r>
          </a:p>
          <a:p>
            <a:pPr marL="609600" indent="-609600">
              <a:lnSpc>
                <a:spcPct val="80000"/>
              </a:lnSpc>
            </a:pPr>
            <a:endParaRPr lang="it-IT" sz="2000" dirty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 dirty="0">
                <a:latin typeface="Times New Roman" pitchFamily="18" charset="0"/>
              </a:rPr>
              <a:t>1.a  Il </a:t>
            </a:r>
            <a:r>
              <a:rPr lang="it-IT" sz="2000" b="1" dirty="0">
                <a:latin typeface="Times New Roman" pitchFamily="18" charset="0"/>
              </a:rPr>
              <a:t>fondamento antropologico</a:t>
            </a:r>
            <a:r>
              <a:rPr lang="it-IT" sz="2000" dirty="0">
                <a:latin typeface="Times New Roman" pitchFamily="18" charset="0"/>
              </a:rPr>
              <a:t> della forza lavoro: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forza lavoro non è una merce anonima, ma un </a:t>
            </a:r>
            <a:r>
              <a:rPr lang="it-IT" sz="2000" u="sng" dirty="0">
                <a:latin typeface="Times New Roman" pitchFamily="18" charset="0"/>
              </a:rPr>
              <a:t>attributo inalienabile dell'uomo</a:t>
            </a:r>
            <a:r>
              <a:rPr lang="it-IT" sz="2000" dirty="0">
                <a:latin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è una </a:t>
            </a:r>
            <a:r>
              <a:rPr lang="it-IT" sz="2000" u="sng" dirty="0">
                <a:latin typeface="Times New Roman" pitchFamily="18" charset="0"/>
              </a:rPr>
              <a:t>merce che pensa</a:t>
            </a:r>
            <a:r>
              <a:rPr lang="it-IT" sz="2000" dirty="0">
                <a:latin typeface="Times New Roman" pitchFamily="18" charset="0"/>
              </a:rPr>
              <a:t> poiché non si separa mai dal suo venditore;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il suo </a:t>
            </a:r>
            <a:r>
              <a:rPr lang="it-IT" sz="2000" u="sng" dirty="0">
                <a:latin typeface="Times New Roman" pitchFamily="18" charset="0"/>
              </a:rPr>
              <a:t>valore economico non è definito </a:t>
            </a:r>
            <a:r>
              <a:rPr lang="it-IT" sz="2000" i="1" u="sng" dirty="0">
                <a:latin typeface="Times New Roman" pitchFamily="18" charset="0"/>
              </a:rPr>
              <a:t>ex ante</a:t>
            </a:r>
            <a:r>
              <a:rPr lang="it-IT" sz="2000" dirty="0">
                <a:latin typeface="Times New Roman" pitchFamily="18" charset="0"/>
              </a:rPr>
              <a:t> (prima della vendita e dell'uso), ma dipende dalla volontà del lavoratore che può diversamente graduare il suo impegno e la sua produttività;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</a:t>
            </a:r>
            <a:r>
              <a:rPr lang="it-IT" sz="2000" u="sng" dirty="0">
                <a:latin typeface="Times New Roman" pitchFamily="18" charset="0"/>
              </a:rPr>
              <a:t>mercificazione "integrale” </a:t>
            </a:r>
            <a:r>
              <a:rPr lang="it-IT" sz="2000" dirty="0">
                <a:latin typeface="Times New Roman" pitchFamily="18" charset="0"/>
              </a:rPr>
              <a:t>della forza lavoro rappresenta una </a:t>
            </a:r>
            <a:r>
              <a:rPr lang="it-IT" sz="2000" u="sng" dirty="0">
                <a:latin typeface="Times New Roman" pitchFamily="18" charset="0"/>
              </a:rPr>
              <a:t>minaccia </a:t>
            </a:r>
            <a:r>
              <a:rPr lang="it-IT" sz="2000" dirty="0">
                <a:latin typeface="Times New Roman" pitchFamily="18" charset="0"/>
              </a:rPr>
              <a:t>per la riproduzione stessa della vita e dei legami sociali;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 dirty="0">
                <a:latin typeface="Times New Roman" pitchFamily="18" charset="0"/>
              </a:rPr>
              <a:t>La mercificazione della forza lavora presuppone </a:t>
            </a:r>
            <a:r>
              <a:rPr lang="it-IT" sz="2000" u="sng" dirty="0">
                <a:latin typeface="Times New Roman" pitchFamily="18" charset="0"/>
              </a:rPr>
              <a:t>relazioni di potere asimmetriche </a:t>
            </a:r>
            <a:r>
              <a:rPr lang="it-IT" sz="2000" dirty="0">
                <a:latin typeface="Times New Roman" pitchFamily="18" charset="0"/>
              </a:rPr>
              <a:t>fra domanda e offerta di lavoro.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/>
              <a:t>SOCIOLOGIA E MERCATO DEL LAVORO</a:t>
            </a:r>
            <a:br>
              <a:rPr lang="it-IT" sz="2800" b="1"/>
            </a:br>
            <a:r>
              <a:rPr lang="it-IT" sz="2400" b="1" u="sng"/>
              <a:t>I principali assunti</a:t>
            </a:r>
            <a:r>
              <a:rPr lang="it-IT" sz="4000" b="1" u="sng"/>
              <a:t/>
            </a:r>
            <a:br>
              <a:rPr lang="it-IT" sz="4000" b="1" u="sng"/>
            </a:br>
            <a:endParaRPr lang="it-IT" sz="4000" b="1" u="sng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91512" cy="5073650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it-IT" sz="1600">
                <a:latin typeface="Times New Roman" pitchFamily="18" charset="0"/>
              </a:rPr>
              <a:t>1.La forza lavoro è una </a:t>
            </a:r>
            <a:r>
              <a:rPr lang="it-IT" sz="1600" b="1">
                <a:latin typeface="Times New Roman" pitchFamily="18" charset="0"/>
              </a:rPr>
              <a:t>merce fittizia </a:t>
            </a:r>
            <a:r>
              <a:rPr lang="it-IT" sz="1600">
                <a:latin typeface="Times New Roman" pitchFamily="18" charset="0"/>
              </a:rPr>
              <a:t>(segue) </a:t>
            </a:r>
          </a:p>
          <a:p>
            <a:pPr marL="609600" indent="-609600">
              <a:lnSpc>
                <a:spcPct val="80000"/>
              </a:lnSpc>
            </a:pPr>
            <a:endParaRPr lang="it-IT" sz="160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>
                <a:latin typeface="Times New Roman" pitchFamily="18" charset="0"/>
              </a:rPr>
              <a:t>1.b    Le </a:t>
            </a:r>
            <a:r>
              <a:rPr lang="it-IT" sz="2000" b="1">
                <a:latin typeface="Times New Roman" pitchFamily="18" charset="0"/>
              </a:rPr>
              <a:t>dimensioni sociali e culturali</a:t>
            </a:r>
            <a:r>
              <a:rPr lang="it-IT" sz="2000">
                <a:latin typeface="Times New Roman" pitchFamily="18" charset="0"/>
              </a:rPr>
              <a:t> del lavoro: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il lavoro è </a:t>
            </a:r>
            <a:r>
              <a:rPr lang="it-IT" sz="2000" b="1">
                <a:latin typeface="Times New Roman" pitchFamily="18" charset="0"/>
              </a:rPr>
              <a:t>agire sociale</a:t>
            </a:r>
            <a:r>
              <a:rPr lang="it-IT" sz="2000">
                <a:latin typeface="Times New Roman" pitchFamily="18" charset="0"/>
              </a:rPr>
              <a:t> orientato in senso prevalentemente economico (Weber), i comportamenti lavorativi sono orientati dalle </a:t>
            </a:r>
            <a:r>
              <a:rPr lang="it-IT" sz="2000" b="1">
                <a:latin typeface="Times New Roman" pitchFamily="18" charset="0"/>
              </a:rPr>
              <a:t>aspettative</a:t>
            </a:r>
            <a:r>
              <a:rPr lang="it-IT" sz="2000">
                <a:latin typeface="Times New Roman" pitchFamily="18" charset="0"/>
              </a:rPr>
              <a:t> rispetto al comportamento di altri attori e sono volti a produrre beni e servizi </a:t>
            </a:r>
            <a:r>
              <a:rPr lang="it-IT" sz="2000" b="1">
                <a:latin typeface="Times New Roman" pitchFamily="18" charset="0"/>
              </a:rPr>
              <a:t>riconosciuti socialmente utili</a:t>
            </a:r>
            <a:r>
              <a:rPr lang="it-IT" sz="2000">
                <a:latin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il lavoro definisce specifici sistemi di </a:t>
            </a:r>
            <a:r>
              <a:rPr lang="it-IT" sz="2000" b="1">
                <a:latin typeface="Times New Roman" pitchFamily="18" charset="0"/>
              </a:rPr>
              <a:t>interazione </a:t>
            </a:r>
            <a:r>
              <a:rPr lang="it-IT" sz="2000">
                <a:latin typeface="Times New Roman" pitchFamily="18" charset="0"/>
              </a:rPr>
              <a:t>e relazioni di </a:t>
            </a:r>
            <a:r>
              <a:rPr lang="it-IT" sz="2000" b="1">
                <a:latin typeface="Times New Roman" pitchFamily="18" charset="0"/>
              </a:rPr>
              <a:t>potere</a:t>
            </a:r>
            <a:r>
              <a:rPr lang="it-IT" sz="2000">
                <a:latin typeface="Times New Roman" pitchFamily="18" charset="0"/>
              </a:rPr>
              <a:t>: cooperazione nel processo produttivo (divisione tecnica del lavoro, A. Smith);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>
                <a:latin typeface="Times New Roman" pitchFamily="18" charset="0"/>
              </a:rPr>
              <a:t>         cooperazione sociale (divisione sociale del lavoro, E. Durkheim);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it-IT" sz="2000">
                <a:latin typeface="Times New Roman" pitchFamily="18" charset="0"/>
              </a:rPr>
              <a:t>         rapporti di dominio (K. Marx);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il lavoro è fondamento di </a:t>
            </a:r>
            <a:r>
              <a:rPr lang="it-IT" sz="2000" b="1">
                <a:latin typeface="Times New Roman" pitchFamily="18" charset="0"/>
              </a:rPr>
              <a:t>identità personale</a:t>
            </a:r>
            <a:r>
              <a:rPr lang="it-IT" sz="2000">
                <a:latin typeface="Times New Roman" pitchFamily="18" charset="0"/>
              </a:rPr>
              <a:t> (riconoscimento di sé, autostima) e di </a:t>
            </a:r>
            <a:r>
              <a:rPr lang="it-IT" sz="2000" b="1">
                <a:latin typeface="Times New Roman" pitchFamily="18" charset="0"/>
              </a:rPr>
              <a:t>identità sociale</a:t>
            </a:r>
            <a:r>
              <a:rPr lang="it-IT" sz="2000">
                <a:latin typeface="Times New Roman" pitchFamily="18" charset="0"/>
              </a:rPr>
              <a:t> (riconoscimento intersoggettivo di status sociale);</a:t>
            </a:r>
          </a:p>
          <a:p>
            <a:pPr marL="609600" indent="-609600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il lavoro è canale di accesso alle risorse sociali rilevanti (reddito, potere, prestigio) e alle tutele del sistema di Welfare, fonda sistemi di disuguaglianza sociale (</a:t>
            </a:r>
            <a:r>
              <a:rPr lang="it-IT" sz="2000" b="1">
                <a:latin typeface="Times New Roman" pitchFamily="18" charset="0"/>
              </a:rPr>
              <a:t>classi occupazionali</a:t>
            </a:r>
            <a:r>
              <a:rPr lang="it-IT" sz="200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/>
              <a:t>SOCIOLOGIA E MERCATO DEL LAVORO</a:t>
            </a:r>
            <a:br>
              <a:rPr lang="it-IT" sz="2800" b="1"/>
            </a:br>
            <a:r>
              <a:rPr lang="it-IT" sz="2400" b="1" u="sng"/>
              <a:t>I principali assunti</a:t>
            </a:r>
            <a:r>
              <a:rPr lang="it-IT" sz="4000" b="1" u="sng"/>
              <a:t/>
            </a:r>
            <a:br>
              <a:rPr lang="it-IT" sz="4000" b="1" u="sng"/>
            </a:br>
            <a:endParaRPr lang="it-IT" sz="4000" b="1" u="sng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00062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t-IT" sz="1800">
                <a:latin typeface="Times New Roman" pitchFamily="18" charset="0"/>
              </a:rPr>
              <a:t>1.La forza lavoro è una </a:t>
            </a:r>
            <a:r>
              <a:rPr lang="it-IT" sz="1800" b="1">
                <a:latin typeface="Times New Roman" pitchFamily="18" charset="0"/>
              </a:rPr>
              <a:t>merce fittizia </a:t>
            </a:r>
            <a:r>
              <a:rPr lang="it-IT" sz="1800">
                <a:latin typeface="Times New Roman" pitchFamily="18" charset="0"/>
              </a:rPr>
              <a:t>(segue)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it-IT" sz="180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it-IT" sz="1800">
                <a:latin typeface="Times New Roman" pitchFamily="18" charset="0"/>
              </a:rPr>
              <a:t>1.c La</a:t>
            </a:r>
            <a:r>
              <a:rPr lang="it-IT" sz="1800" b="1">
                <a:latin typeface="Times New Roman" pitchFamily="18" charset="0"/>
              </a:rPr>
              <a:t> formazione dell'offerta di lavoro </a:t>
            </a:r>
            <a:r>
              <a:rPr lang="it-IT" sz="1800">
                <a:latin typeface="Times New Roman" pitchFamily="18" charset="0"/>
              </a:rPr>
              <a:t>differisce da quella delle altre merci:</a:t>
            </a:r>
          </a:p>
          <a:p>
            <a:pPr>
              <a:lnSpc>
                <a:spcPct val="80000"/>
              </a:lnSpc>
            </a:pPr>
            <a:r>
              <a:rPr lang="it-IT" sz="1800">
                <a:latin typeface="Times New Roman" pitchFamily="18" charset="0"/>
              </a:rPr>
              <a:t>La forza lavoro </a:t>
            </a:r>
            <a:r>
              <a:rPr lang="it-IT" sz="1800" u="sng">
                <a:latin typeface="Times New Roman" pitchFamily="18" charset="0"/>
              </a:rPr>
              <a:t>non è prodotta per la vendita</a:t>
            </a:r>
            <a:r>
              <a:rPr lang="it-IT" sz="1800">
                <a:latin typeface="Times New Roman" pitchFamily="18" charset="0"/>
              </a:rPr>
              <a:t> (scelte procreative);</a:t>
            </a:r>
          </a:p>
          <a:p>
            <a:pPr>
              <a:lnSpc>
                <a:spcPct val="80000"/>
              </a:lnSpc>
            </a:pPr>
            <a:r>
              <a:rPr lang="it-IT" sz="1800">
                <a:latin typeface="Times New Roman" pitchFamily="18" charset="0"/>
              </a:rPr>
              <a:t>L'andamento (i </a:t>
            </a:r>
            <a:r>
              <a:rPr lang="it-IT" sz="1800" u="sng">
                <a:latin typeface="Times New Roman" pitchFamily="18" charset="0"/>
              </a:rPr>
              <a:t>tempi</a:t>
            </a:r>
            <a:r>
              <a:rPr lang="it-IT" sz="1800">
                <a:latin typeface="Times New Roman" pitchFamily="18" charset="0"/>
              </a:rPr>
              <a:t> di accesso al mercato) e le caratteristiche quantitative (</a:t>
            </a:r>
            <a:r>
              <a:rPr lang="it-IT" sz="1800" u="sng">
                <a:latin typeface="Times New Roman" pitchFamily="18" charset="0"/>
              </a:rPr>
              <a:t>volume</a:t>
            </a:r>
            <a:r>
              <a:rPr lang="it-IT" sz="1800">
                <a:latin typeface="Times New Roman" pitchFamily="18" charset="0"/>
              </a:rPr>
              <a:t>) e qualitative (</a:t>
            </a:r>
            <a:r>
              <a:rPr lang="it-IT" sz="1800" u="sng">
                <a:latin typeface="Times New Roman" pitchFamily="18" charset="0"/>
              </a:rPr>
              <a:t>rigidità/flessibilità</a:t>
            </a:r>
            <a:r>
              <a:rPr lang="it-IT" sz="1800">
                <a:latin typeface="Times New Roman" pitchFamily="18" charset="0"/>
              </a:rPr>
              <a:t>) dell'offerta di lavoro non dipendono meccanicamente né dall'andamento demografico, né dall'andamento del mercato e dal livello dei prezzi relativi, ma da </a:t>
            </a:r>
            <a:r>
              <a:rPr lang="it-IT" sz="1800" u="sng">
                <a:latin typeface="Times New Roman" pitchFamily="18" charset="0"/>
              </a:rPr>
              <a:t>scelte individuali</a:t>
            </a:r>
            <a:r>
              <a:rPr lang="it-IT" sz="1800">
                <a:latin typeface="Times New Roman" pitchFamily="18" charset="0"/>
              </a:rPr>
              <a:t> regolate da </a:t>
            </a:r>
            <a:r>
              <a:rPr lang="it-IT" sz="1800" u="sng">
                <a:latin typeface="Times New Roman" pitchFamily="18" charset="0"/>
              </a:rPr>
              <a:t>istituzioni </a:t>
            </a:r>
            <a:r>
              <a:rPr lang="it-IT" sz="1800">
                <a:latin typeface="Times New Roman" pitchFamily="18" charset="0"/>
              </a:rPr>
              <a:t>non specificatamente economiche (</a:t>
            </a:r>
            <a:r>
              <a:rPr lang="it-IT" sz="1800" u="sng">
                <a:latin typeface="Times New Roman" pitchFamily="18" charset="0"/>
              </a:rPr>
              <a:t>Stato, famiglia</a:t>
            </a:r>
            <a:r>
              <a:rPr lang="it-IT" sz="1800">
                <a:latin typeface="Times New Roman" pitchFamily="18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it-IT" sz="1800">
                <a:latin typeface="Times New Roman" pitchFamily="18" charset="0"/>
              </a:rPr>
              <a:t>Le scelte lavorative individuali sono </a:t>
            </a:r>
            <a:r>
              <a:rPr lang="it-IT" sz="1800" u="sng">
                <a:latin typeface="Times New Roman" pitchFamily="18" charset="0"/>
              </a:rPr>
              <a:t>"situate" </a:t>
            </a:r>
            <a:r>
              <a:rPr lang="it-IT" sz="1800">
                <a:latin typeface="Times New Roman" pitchFamily="18" charset="0"/>
              </a:rPr>
              <a:t>nello spazio e nel tempo e</a:t>
            </a:r>
            <a:r>
              <a:rPr lang="it-IT" sz="1800" u="sng">
                <a:latin typeface="Times New Roman" pitchFamily="18" charset="0"/>
              </a:rPr>
              <a:t> incorporate </a:t>
            </a:r>
            <a:r>
              <a:rPr lang="it-IT" sz="1800">
                <a:latin typeface="Times New Roman" pitchFamily="18" charset="0"/>
              </a:rPr>
              <a:t>nella trama delle relazioni sociali: sono condizionate dalle </a:t>
            </a:r>
            <a:r>
              <a:rPr lang="it-IT" sz="1800" u="sng">
                <a:latin typeface="Times New Roman" pitchFamily="18" charset="0"/>
              </a:rPr>
              <a:t>forme di regolazione sociale </a:t>
            </a:r>
            <a:r>
              <a:rPr lang="it-IT" sz="1800">
                <a:latin typeface="Times New Roman" pitchFamily="18" charset="0"/>
              </a:rPr>
              <a:t>prevalenti in uno specifico contesto storico-sociale e dalle modalità di inserimento del lavoratore nelle </a:t>
            </a:r>
            <a:r>
              <a:rPr lang="it-IT" sz="1800" u="sng">
                <a:latin typeface="Times New Roman" pitchFamily="18" charset="0"/>
              </a:rPr>
              <a:t>reti sociali</a:t>
            </a:r>
            <a:r>
              <a:rPr lang="it-IT" sz="1800">
                <a:latin typeface="Times New Roman" pitchFamily="18" charset="0"/>
              </a:rPr>
              <a:t> (superamento della contrapposizione fra olismo e individualismo metodologico);</a:t>
            </a:r>
          </a:p>
          <a:p>
            <a:pPr>
              <a:lnSpc>
                <a:spcPct val="80000"/>
              </a:lnSpc>
            </a:pPr>
            <a:r>
              <a:rPr lang="it-IT" sz="1800">
                <a:latin typeface="Times New Roman" pitchFamily="18" charset="0"/>
              </a:rPr>
              <a:t>Le scelte individuali </a:t>
            </a:r>
            <a:r>
              <a:rPr lang="it-IT" sz="1800" u="sng">
                <a:latin typeface="Times New Roman" pitchFamily="18" charset="0"/>
              </a:rPr>
              <a:t>non</a:t>
            </a:r>
            <a:r>
              <a:rPr lang="it-IT" sz="1800">
                <a:latin typeface="Times New Roman" pitchFamily="18" charset="0"/>
              </a:rPr>
              <a:t> sono orientate da motivazioni </a:t>
            </a:r>
            <a:r>
              <a:rPr lang="it-IT" sz="1800" u="sng">
                <a:latin typeface="Times New Roman" pitchFamily="18" charset="0"/>
              </a:rPr>
              <a:t>esclusivamente pecuniarie</a:t>
            </a:r>
            <a:r>
              <a:rPr lang="it-IT" sz="1800">
                <a:latin typeface="Times New Roman" pitchFamily="18" charset="0"/>
              </a:rPr>
              <a:t> e da razionalità strumentale, ma dipendono dal </a:t>
            </a:r>
            <a:r>
              <a:rPr lang="it-IT" sz="1800" u="sng">
                <a:latin typeface="Times New Roman" pitchFamily="18" charset="0"/>
              </a:rPr>
              <a:t>senso</a:t>
            </a:r>
            <a:r>
              <a:rPr lang="it-IT" sz="1800">
                <a:latin typeface="Times New Roman" pitchFamily="18" charset="0"/>
              </a:rPr>
              <a:t> che l'attore attribuisce alle esperienze lavorative e al suo vissuto biografico e dalle modalità di costruzione della sua </a:t>
            </a:r>
            <a:r>
              <a:rPr lang="it-IT" sz="1800" u="sng">
                <a:latin typeface="Times New Roman" pitchFamily="18" charset="0"/>
              </a:rPr>
              <a:t>identità personale e sociale</a:t>
            </a:r>
            <a:r>
              <a:rPr lang="it-IT" sz="1800">
                <a:latin typeface="Times New Roman" pitchFamily="18" charset="0"/>
              </a:rPr>
              <a:t> (dalle mappe cognitive secondo cui elabora le sue esperienze biografiche, dalle aspettative di riconoscimento sociale…).</a:t>
            </a:r>
          </a:p>
          <a:p>
            <a:pPr>
              <a:lnSpc>
                <a:spcPct val="80000"/>
              </a:lnSpc>
            </a:pPr>
            <a:endParaRPr lang="it-IT" sz="1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2306</Words>
  <Application>Microsoft Office PowerPoint</Application>
  <PresentationFormat>Presentazione su schermo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Struttura predefinita</vt:lpstr>
      <vt:lpstr>Il mercato del lavoro fra Economia e Sociologia </vt:lpstr>
      <vt:lpstr>Diapositiva 2</vt:lpstr>
      <vt:lpstr>PARADIGMA ECONOMICO NEOCLASSICO  E MERCATO DEL LAVORO </vt:lpstr>
      <vt:lpstr>PARADIGMA ECONOMICO NEOCLASSICO  E MERCATO DEL LAVORO</vt:lpstr>
      <vt:lpstr>PARADIGMA ECONOMICO NEOCLASSICO  E MERCATO DEL LAVORO </vt:lpstr>
      <vt:lpstr>SOCIOLOGIA E MERCATO DEL LAVORO</vt:lpstr>
      <vt:lpstr>SOCIOLOGIA E MERCATO DEL LAVORO I principali assunti </vt:lpstr>
      <vt:lpstr>SOCIOLOGIA E MERCATO DEL LAVORO I principali assunti </vt:lpstr>
      <vt:lpstr>SOCIOLOGIA E MERCATO DEL LAVORO I principali assunti </vt:lpstr>
      <vt:lpstr>SOCIOLOGIA E MERCATO DEL LAVORO I principali assunti </vt:lpstr>
      <vt:lpstr>SOCIOLOGIA E MERCATO DEL LAVORO I principali assunti </vt:lpstr>
      <vt:lpstr>SOCIOLOGIA E MERCATO DEL LAVORO I principali assunti </vt:lpstr>
      <vt:lpstr>SOCIOLOGIA E MERCATO DEL LAVORO I principali assunti</vt:lpstr>
      <vt:lpstr>SOCIOLOGIA E MERCATO DEL LAVORO I principali assunti </vt:lpstr>
      <vt:lpstr>SOCIOLOGIA E MERCATO DEL LAVORO I principali assunti </vt:lpstr>
      <vt:lpstr>SOCIOLOGIA E MERCATO DEL LAVORO I principali assunti </vt:lpstr>
      <vt:lpstr>SOCIOLOGIA E MERCATO DEL LAVORO I principali assunti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mercato del lavoro fra Economia e Sociologia </dc:title>
  <dc:creator> anna cortese</dc:creator>
  <cp:lastModifiedBy>*</cp:lastModifiedBy>
  <cp:revision>48</cp:revision>
  <dcterms:created xsi:type="dcterms:W3CDTF">2009-03-01T11:13:56Z</dcterms:created>
  <dcterms:modified xsi:type="dcterms:W3CDTF">2014-03-18T13:58:21Z</dcterms:modified>
</cp:coreProperties>
</file>